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25" r:id="rId2"/>
    <p:sldId id="667" r:id="rId3"/>
    <p:sldId id="578" r:id="rId4"/>
    <p:sldId id="634" r:id="rId5"/>
    <p:sldId id="638" r:id="rId6"/>
    <p:sldId id="644" r:id="rId7"/>
    <p:sldId id="645" r:id="rId8"/>
    <p:sldId id="639" r:id="rId9"/>
    <p:sldId id="641" r:id="rId10"/>
    <p:sldId id="671" r:id="rId11"/>
    <p:sldId id="673" r:id="rId12"/>
    <p:sldId id="647" r:id="rId13"/>
    <p:sldId id="672" r:id="rId14"/>
    <p:sldId id="580" r:id="rId15"/>
    <p:sldId id="592" r:id="rId16"/>
    <p:sldId id="593" r:id="rId17"/>
    <p:sldId id="594" r:id="rId18"/>
    <p:sldId id="648" r:id="rId19"/>
    <p:sldId id="653" r:id="rId20"/>
    <p:sldId id="681" r:id="rId21"/>
    <p:sldId id="649" r:id="rId22"/>
    <p:sldId id="650" r:id="rId23"/>
    <p:sldId id="651" r:id="rId24"/>
    <p:sldId id="663" r:id="rId25"/>
    <p:sldId id="654" r:id="rId26"/>
    <p:sldId id="614" r:id="rId27"/>
    <p:sldId id="539" r:id="rId28"/>
    <p:sldId id="540" r:id="rId29"/>
    <p:sldId id="541" r:id="rId30"/>
    <p:sldId id="679" r:id="rId31"/>
    <p:sldId id="674" r:id="rId32"/>
    <p:sldId id="675" r:id="rId33"/>
    <p:sldId id="564" r:id="rId34"/>
    <p:sldId id="660" r:id="rId35"/>
    <p:sldId id="558" r:id="rId36"/>
    <p:sldId id="559" r:id="rId37"/>
    <p:sldId id="676" r:id="rId38"/>
    <p:sldId id="677" r:id="rId39"/>
    <p:sldId id="678" r:id="rId40"/>
    <p:sldId id="665" r:id="rId41"/>
    <p:sldId id="668" r:id="rId42"/>
    <p:sldId id="661" r:id="rId43"/>
  </p:sldIdLst>
  <p:sldSz cx="9144000" cy="5143500" type="screen16x9"/>
  <p:notesSz cx="6805613" cy="99393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1D"/>
    <a:srgbClr val="902A0E"/>
    <a:srgbClr val="FFCCCC"/>
    <a:srgbClr val="22538E"/>
    <a:srgbClr val="FFD2B3"/>
    <a:srgbClr val="F8B6A2"/>
    <a:srgbClr val="EC4714"/>
    <a:srgbClr val="F48F70"/>
    <a:srgbClr val="EDF1F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1A8AF-7076-4F20-8DC5-5205CA9AE516}" v="1" dt="2018-10-05T08:22:20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99229" autoAdjust="0"/>
  </p:normalViewPr>
  <p:slideViewPr>
    <p:cSldViewPr snapToGrid="0">
      <p:cViewPr varScale="1">
        <p:scale>
          <a:sx n="81" d="100"/>
          <a:sy n="81" d="100"/>
        </p:scale>
        <p:origin x="90" y="36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D1D1E-5401-4C54-A7DA-20264EA99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5FE5DE-9617-4616-83FB-F2D9C1DFE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E3ADC-6911-4096-B775-A538F0E1A087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97240A-4242-4524-989B-C0697DD48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12C876-79CD-44C3-8259-DA87400E20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0B8F-5D95-4814-B2D3-7456B074F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72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04294-BC42-463F-B18F-6C3313BBF61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AC04-3524-4BEF-B6AF-993DEB68E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6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8125" y="801688"/>
            <a:ext cx="7153275" cy="4024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1" tIns="45374" rIns="90741" bIns="453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779242" y="10194219"/>
            <a:ext cx="2892483" cy="5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1" tIns="45374" rIns="90741" bIns="45374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1</a:t>
            </a:fld>
            <a:endParaRPr lang="ru-RU" altLang="ru-RU" sz="12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D18AA2-4678-4E2C-B604-8B3D5CA1D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2AC04-3524-4BEF-B6AF-993DEB68EE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5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8125" y="801688"/>
            <a:ext cx="7153275" cy="4024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1" tIns="45374" rIns="90741" bIns="453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779242" y="10194219"/>
            <a:ext cx="2892483" cy="5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1" tIns="45374" rIns="90741" bIns="45374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879F-8747-4D0B-A464-A0FCB0A7026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D18AA2-4678-4E2C-B604-8B3D5CA1D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2AC04-3524-4BEF-B6AF-993DEB68EE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9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B1360-E03C-4EBE-BE77-1134BE097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D3F4A5-4604-4992-BD46-4C4F0091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A1B0E4-03C6-4EAD-93F5-1D66D5A7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5DAE-2B38-45DE-8E6A-9822DF9D9107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A04FC-EF68-46AE-BC98-71FD6951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7C1D39-9737-4E8C-9BD9-4C448BD4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5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66F1A-586F-4C48-B46A-3E2029C9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FAF57D-BA71-4FDD-A412-AB7ED364A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9B9A4C-85B9-46AC-A88B-8F63F36F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317-EABD-43D3-B452-56D3DBE08AC1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831F6C-B8CE-4F5F-BD80-577646D0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7F6CB8-9437-445C-BE7F-5A60A21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1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7DA769-BD2C-42CF-A5A0-3FA964D3C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E933D0-C9C6-4C9A-B984-A0C753944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A01D8F-AC49-4157-A219-46DF1FEA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C58C-999D-4BD2-891D-B8D49C0C9E89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129D09-0E80-4DFD-86FE-A8B30141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3A9CE8-FB3C-4A35-B930-46E31503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E531C3-2308-4F31-B3A6-E704CDBD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5A2124-48B4-4D4A-8B86-93F4C5639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37D89B-1CB4-42E2-B6AA-BCE2A6FB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B2A1-228C-40E7-8351-A7521858D331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D33D3D-8FE2-4AA0-9A6B-9D426778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038B2F-4346-4C7B-8DC7-1C96282C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2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589C6B-0E0D-4422-B41A-8FD55E8E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10079B-B8D3-459F-B0F2-1DAF7ACB6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A56D52-FA70-4CEB-B351-40B16022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564-3FBF-4A67-BDFE-024A96089EBC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743B84-CE35-401B-A8C3-E5203C2A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C9FB89-5FC2-4AE8-8F83-67280F62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4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853855-35BD-4C93-B3EE-BBFEB371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6EDA38-857C-4786-A414-9E1FA3238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B89A9A-E712-4006-8A18-676DF5DEB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D509A9-670B-41E1-9122-D0108927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0CA2-8ED8-4DDD-81AF-AB2C7BDC2907}" type="datetime1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4A8F55-5F25-4610-9C3A-68489C96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F98022-A482-4D80-9EED-A567C4D3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E839D-8B3A-4698-A839-3C56A003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E78D82-0D10-4CE7-923F-4FD428158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F97A70-662F-4EB4-B958-71578E9B6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BDB801-076E-4085-B6F6-367130EB1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ACA82D5-C3A9-4DD1-BB34-6E20B6B7C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4C7A43-1F5B-4678-BDF6-3E4D03EB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A06A-6EF5-4A1D-AE7F-C5D679331262}" type="datetime1">
              <a:rPr lang="ru-RU" smtClean="0"/>
              <a:t>17.12.2019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BB8F1D2-6FB5-4C0F-930C-9E64801C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59A71F-6BE0-4FCC-8F6E-D050CA97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0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9C6887-0FA1-49FF-A2BE-0BBB092A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4FF157-623A-4363-8423-A219AB7C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75C3-7B3F-4670-AC0B-2C930746F6CE}" type="datetime1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966FE9-59A7-42AF-BFDB-9E3C942B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7383C1-C206-4770-97C5-A23B9EF2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6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8CDB51B-1FF9-4B91-978F-657D338E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0DBF-80EA-4607-BB5F-B1DB48A4D46D}" type="datetime1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E13323-A2C5-4EF3-BDF7-A95FD49F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15032E-E604-4746-9F53-296F3E07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7275F-4FBD-4174-BD8D-6D995D5E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C7FB0C-4C6B-4B4D-AF71-86A385DA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1346F3-D390-44A2-B97D-28000D5E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88FD21-CC18-4B04-A149-892CEC58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100-03AC-4829-AB8E-7FC9801078DA}" type="datetime1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A83BD4-9465-474A-BEA0-A8477B9B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35E158-A71A-47DB-B9FE-A1032EAA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6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6B15A-B683-4BE3-A5E5-EE8B04D7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D02EF6A-8F63-4AB2-9FC8-115938BBD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D49A43-BA5A-437A-BBF6-4AAA60545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64A422-0C43-4042-A131-52B6F714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5233-623F-4613-8081-45EA74886476}" type="datetime1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1DA219-1083-4645-99AA-AA267BDE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A95CA2-76E0-4C81-A663-78C9A7D4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5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CE22D-47BF-4E39-8060-C97CF31C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ACCDBA-8EE9-4499-A3F1-8C08390C2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30BBEE-D34F-4FF0-A8D5-4E07736DD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5BC6-E8FC-43BF-8B9F-3C2B383CF4F5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68DD42-F308-4650-93FD-1D7C0360E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6A2D4D-4C2A-46B5-A9B2-8FFDEA04F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07C9-4B91-4155-A7AC-8C273AC43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4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PPORT@EDU.ROSMINZDRAV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02296" y="3774485"/>
            <a:ext cx="5939405" cy="698319"/>
          </a:xfrm>
        </p:spPr>
        <p:txBody>
          <a:bodyPr vert="horz" lIns="71837" tIns="35918" rIns="71837" bIns="35918" rtlCol="0" anchor="ctr">
            <a:noAutofit/>
          </a:bodyPr>
          <a:lstStyle/>
          <a:p>
            <a:pPr marL="0" indent="0" algn="ctr" defTabSz="717947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Природова Ольга </a:t>
            </a:r>
            <a:r>
              <a:rPr lang="ru-RU" altLang="ru-RU" sz="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Федоровна, Фомина Мария Алексеевна,</a:t>
            </a:r>
            <a:endParaRPr lang="ru-RU" altLang="ru-RU" sz="800" b="1" cap="all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 marL="0" indent="0" algn="ctr" defTabSz="717947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Российский национальный исследовательский медицинский университет </a:t>
            </a:r>
          </a:p>
          <a:p>
            <a:pPr marL="0" indent="0" algn="ctr" defTabSz="717947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им. Н.И. Пирогова Минздрава России</a:t>
            </a:r>
          </a:p>
          <a:p>
            <a:pPr marL="0" indent="0" algn="ctr" defTabSz="717947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Центр развития непрерывного медицинского и фармацевтического образования</a:t>
            </a:r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739896" y="1881905"/>
            <a:ext cx="7643267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2000" b="1" dirty="0">
                <a:solidFill>
                  <a:srgbClr val="2253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обучения специалистов здравоохранения в рамках непрерывного образования с использованием модернизированного Портала непрерывного медицинского и фармацевтического образования Минздрава России edu.rosminzdrav.ru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13391"/>
            <a:ext cx="9144000" cy="181355"/>
          </a:xfrm>
          <a:prstGeom prst="rect">
            <a:avLst/>
          </a:prstGeom>
          <a:solidFill>
            <a:srgbClr val="2253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0903"/>
            <a:ext cx="9144000" cy="90869"/>
          </a:xfrm>
          <a:prstGeom prst="rect">
            <a:avLst/>
          </a:prstGeom>
          <a:solidFill>
            <a:srgbClr val="EC4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876865"/>
            <a:ext cx="9143999" cy="40192"/>
          </a:xfrm>
          <a:prstGeom prst="rect">
            <a:avLst/>
          </a:prstGeom>
          <a:solidFill>
            <a:srgbClr val="EC4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02518" y="4767062"/>
            <a:ext cx="1515110" cy="219606"/>
          </a:xfrm>
          <a:solidFill>
            <a:srgbClr val="EC4714"/>
          </a:solidFill>
          <a:ln>
            <a:noFill/>
          </a:ln>
        </p:spPr>
        <p:txBody>
          <a:bodyPr vert="horz" lIns="71837" tIns="35918" rIns="71837" bIns="35918" rtlCol="0" anchor="ctr">
            <a:normAutofit fontScale="85000" lnSpcReduction="10000"/>
          </a:bodyPr>
          <a:lstStyle/>
          <a:p>
            <a:pPr marL="0" indent="0" algn="ctr" defTabSz="717947">
              <a:lnSpc>
                <a:spcPct val="80000"/>
              </a:lnSpc>
              <a:buNone/>
            </a:pPr>
            <a:r>
              <a:rPr lang="ru-RU" alt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alt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декабря </a:t>
            </a:r>
            <a:r>
              <a:rPr lang="ru-RU" alt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</a:t>
            </a:r>
            <a:endParaRPr lang="ru-RU" alt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78600" y="3749471"/>
            <a:ext cx="4562945" cy="48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08" y="338824"/>
            <a:ext cx="1417128" cy="14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51692"/>
            <a:ext cx="8311282" cy="54237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внедрения системы непрерывного образования специалистов здравоохранения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graphicFrame>
        <p:nvGraphicFramePr>
          <p:cNvPr id="36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40938" y="734124"/>
          <a:ext cx="8712967" cy="1022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9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2011 - 2012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Регламентация непрерывности обучения медицинских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фармацевтических работников 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(273-ФЗ «Об образовании в Российской Федерации»)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Регламентация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новой процедуры допуска к профессиональной деятельности (323 ФЗ «Об основах охраны здоровья граждан в Российской Федерации»)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748087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/>
          </p:nvPr>
        </p:nvGraphicFramePr>
        <p:xfrm>
          <a:off x="240938" y="1795451"/>
          <a:ext cx="8712967" cy="1027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71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2013 - 2015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Создание Координационного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совета по развитию непрерывного медицинского и фармацевтического образования Минздрава России (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Приказ Минздрава России от 18.02.2013 N 82)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пилотного проекта по отработке основных принципов непрерывного медицинского образования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(Приказ Минздрава России от 11.11.2013 года №837)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/>
          </p:nvPr>
        </p:nvGraphicFramePr>
        <p:xfrm>
          <a:off x="240938" y="2861528"/>
          <a:ext cx="8712967" cy="10693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679"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 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Разработка Портала непрерывного медицинского и фармацевтического образования Минздрава России (</a:t>
                      </a:r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edu.rosminzdrav.ru)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Формирование требований для допуска к периодической аккредитации (Приказ Минздрава от02.06.2016 года №334н)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000025"/>
                  </a:ext>
                </a:extLst>
              </a:tr>
            </a:tbl>
          </a:graphicData>
        </a:graphic>
      </p:graphicFrame>
      <p:graphicFrame>
        <p:nvGraphicFramePr>
          <p:cNvPr id="13" name="Объект 4"/>
          <p:cNvGraphicFramePr>
            <a:graphicFrameLocks/>
          </p:cNvGraphicFramePr>
          <p:nvPr>
            <p:extLst/>
          </p:nvPr>
        </p:nvGraphicFramePr>
        <p:xfrm>
          <a:off x="240935" y="3982740"/>
          <a:ext cx="8712967" cy="473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Утверждение</a:t>
                      </a:r>
                      <a:r>
                        <a:rPr lang="ru-RU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Концепции развития непрерывного медицинского и фармацевтического образования (Приказ Минздрава России от 21.11.2017 N 926)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1347"/>
            <a:ext cx="8311282" cy="4470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Концепция развития непрерывного медицинского и фармацевтического образования</a:t>
            </a:r>
            <a:endParaRPr lang="ru-RU" sz="18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 bwMode="auto">
          <a:xfrm>
            <a:off x="3735282" y="1196348"/>
            <a:ext cx="1692974" cy="497406"/>
          </a:xfrm>
          <a:prstGeom prst="roundRect">
            <a:avLst>
              <a:gd name="adj" fmla="val 774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Формальное образование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5505681" y="1196555"/>
            <a:ext cx="1663898" cy="493996"/>
          </a:xfrm>
          <a:prstGeom prst="roundRect">
            <a:avLst>
              <a:gd name="adj" fmla="val 774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Неформальное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7247003" y="1196076"/>
            <a:ext cx="1620288" cy="497406"/>
          </a:xfrm>
          <a:prstGeom prst="roundRect">
            <a:avLst>
              <a:gd name="adj" fmla="val 7748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Самообразо-вание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3735279" y="1826294"/>
            <a:ext cx="1692978" cy="1256647"/>
          </a:xfrm>
          <a:prstGeom prst="roundRect">
            <a:avLst>
              <a:gd name="adj" fmla="val 2734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профессиональные программы повышения квалификации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5505681" y="1826295"/>
            <a:ext cx="1663898" cy="1256646"/>
          </a:xfrm>
          <a:prstGeom prst="roundRect">
            <a:avLst>
              <a:gd name="adj" fmla="val 1853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Образовательные мероприятия – семинары, мастер-классы,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вебинары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7247003" y="1826295"/>
            <a:ext cx="1620288" cy="1256646"/>
          </a:xfrm>
          <a:prstGeom prst="roundRect">
            <a:avLst>
              <a:gd name="adj" fmla="val 475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Онлайн-курсы (в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т.ч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 интерактивные образовательные модули)</a:t>
            </a:r>
          </a:p>
        </p:txBody>
      </p:sp>
      <p:sp>
        <p:nvSpPr>
          <p:cNvPr id="33" name="Овал 32"/>
          <p:cNvSpPr/>
          <p:nvPr/>
        </p:nvSpPr>
        <p:spPr>
          <a:xfrm>
            <a:off x="228432" y="1179210"/>
            <a:ext cx="291557" cy="2936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2993" y="2789319"/>
            <a:ext cx="2789318" cy="30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Регламентность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0494" y="1532672"/>
            <a:ext cx="291557" cy="2936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Овал 35"/>
          <p:cNvSpPr/>
          <p:nvPr/>
        </p:nvSpPr>
        <p:spPr>
          <a:xfrm>
            <a:off x="220494" y="2050325"/>
            <a:ext cx="291557" cy="2936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Овал 36"/>
          <p:cNvSpPr/>
          <p:nvPr/>
        </p:nvSpPr>
        <p:spPr>
          <a:xfrm>
            <a:off x="212360" y="2789319"/>
            <a:ext cx="291557" cy="2936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2305" y="1536494"/>
            <a:ext cx="2802617" cy="449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Преемственность и последовательность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22531" y="2428473"/>
            <a:ext cx="271216" cy="2728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1704" y="2427318"/>
            <a:ext cx="2795113" cy="30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Информатизация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62306" y="2057559"/>
            <a:ext cx="2796304" cy="30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ерсонификация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1704" y="1179210"/>
            <a:ext cx="2803502" cy="29362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Непрерывность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187" y="3328583"/>
            <a:ext cx="8613508" cy="796937"/>
          </a:xfrm>
          <a:prstGeom prst="roundRect">
            <a:avLst>
              <a:gd name="adj" fmla="val 58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rIns="108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Непрерывное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обеспечивает возможность совершенствования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работниками здравоохранения профессиональных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знаний и навыков в течение всей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жизни, обеспечивая: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86187" y="4181642"/>
            <a:ext cx="4097349" cy="354085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latin typeface="Cambria" pitchFamily="18" charset="0"/>
              </a:rPr>
              <a:t>повышение </a:t>
            </a:r>
            <a:r>
              <a:rPr lang="ru-RU" sz="1600" dirty="0">
                <a:latin typeface="Cambria" pitchFamily="18" charset="0"/>
              </a:rPr>
              <a:t>скорости обновления знаний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6187" y="4597812"/>
            <a:ext cx="4097349" cy="366357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latin typeface="Cambria" pitchFamily="18" charset="0"/>
              </a:rPr>
              <a:t>повышение качества обучения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723002" y="4189295"/>
            <a:ext cx="4176693" cy="346431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latin typeface="Cambria" pitchFamily="18" charset="0"/>
              </a:rPr>
              <a:t>обеспечение доступности обучения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723002" y="4597812"/>
            <a:ext cx="4176693" cy="366357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latin typeface="Cambria" pitchFamily="18" charset="0"/>
              </a:rPr>
              <a:t>повышение </a:t>
            </a:r>
            <a:r>
              <a:rPr lang="ru-RU" sz="1600" dirty="0">
                <a:latin typeface="Cambria" pitchFamily="18" charset="0"/>
              </a:rPr>
              <a:t>мотивации к обучению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8695" y="809685"/>
            <a:ext cx="8488613" cy="2846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4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Принципы и компоненты непрерывного образования</a:t>
            </a:r>
            <a:endParaRPr lang="ru-RU" sz="1400" cap="all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1347"/>
            <a:ext cx="8311282" cy="44707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 Президента РФ от 7 мая 2018 г. № 204 "О национальных целях и стратегических задачах развития Российской Федерации на период до 2024 года”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31202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31653" y="1169581"/>
            <a:ext cx="7287314" cy="3030279"/>
          </a:xfrm>
          <a:prstGeom prst="roundRect">
            <a:avLst>
              <a:gd name="adj" fmla="val 170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marL="0" lvl="1"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Правительству Российской Федерации при разработке национального проекта в сфере здравоохранения исходить из того, что в 2024 году необходимо обеспечить:</a:t>
            </a:r>
          </a:p>
          <a:p>
            <a:pPr marL="0" lvl="1"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…</a:t>
            </a:r>
          </a:p>
          <a:p>
            <a:pPr marL="0" lvl="1"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б) решение следующих задач:</a:t>
            </a:r>
          </a:p>
          <a:p>
            <a:pPr marL="0" lvl="1"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…</a:t>
            </a:r>
          </a:p>
          <a:p>
            <a:pPr marL="0" lvl="1"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- обеспечение медицинских организаций системы здравоохранения квалифицированными кадрами,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включая внедрение системы непрерывного образования медицинских работников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в том числе с использованием дистанционных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7698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51692"/>
            <a:ext cx="8311282" cy="54237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внедрения системы непрерывного образования специалистов здравоохранения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graphicFrame>
        <p:nvGraphicFramePr>
          <p:cNvPr id="36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40938" y="734124"/>
          <a:ext cx="8712967" cy="1022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9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2011 - 2012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Регламентация непрерывности обучения медицинских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фармацевтических работников 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(273-ФЗ «Об образовании в Российской Федерации»)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Регламентация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новой процедуры допуска к профессиональной деятельности (323 ФЗ «Об основах охраны здоровья граждан в Российской Федерации»)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748087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/>
          </p:nvPr>
        </p:nvGraphicFramePr>
        <p:xfrm>
          <a:off x="240938" y="1795451"/>
          <a:ext cx="8712967" cy="1027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71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2013 - 2015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Создание Координационного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совета по развитию непрерывного медицинского и фармацевтического образования Минздрава России (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Приказ Минздрава России от 18.02.2013 N 82)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пилотного проекта по отработке основных принципов непрерывного медицинского образования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(Приказ Минздрава России от 11.11.2013 года №837)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/>
          </p:nvPr>
        </p:nvGraphicFramePr>
        <p:xfrm>
          <a:off x="240938" y="2861528"/>
          <a:ext cx="8712967" cy="10693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679"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 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Разработка Портала непрерывного медицинского и фармацевтического образования Минздрава России (</a:t>
                      </a:r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edu.rosminzdrav.ru)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Формирование требований для допуска к периодической аккредитации (Приказ Минздрава от02.06.2016 года №334н)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000025"/>
                  </a:ext>
                </a:extLst>
              </a:tr>
            </a:tbl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/>
          </p:nvPr>
        </p:nvGraphicFramePr>
        <p:xfrm>
          <a:off x="240936" y="4529468"/>
          <a:ext cx="8712967" cy="4957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70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2018 - 2024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Утверждение</a:t>
                      </a:r>
                      <a:r>
                        <a:rPr lang="ru-RU" sz="1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р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еализация Федерального проекта «Обеспечение медицинских организаций квалифицированными кадрами»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3" name="Объект 4"/>
          <p:cNvGraphicFramePr>
            <a:graphicFrameLocks/>
          </p:cNvGraphicFramePr>
          <p:nvPr>
            <p:extLst/>
          </p:nvPr>
        </p:nvGraphicFramePr>
        <p:xfrm>
          <a:off x="240935" y="3982740"/>
          <a:ext cx="8712967" cy="473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Утверждение</a:t>
                      </a:r>
                      <a:r>
                        <a:rPr lang="ru-RU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Концепции развития непрерывного медицинского и фармацевтического образования (Приказ Минздрава России от 21.11.2017 N 926)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2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07490"/>
            <a:ext cx="8311282" cy="4470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Федеральный </a:t>
            </a:r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«Обеспечение медицинских организаций квалифицированными кадрами» 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98897"/>
              </p:ext>
            </p:extLst>
          </p:nvPr>
        </p:nvGraphicFramePr>
        <p:xfrm>
          <a:off x="380563" y="832706"/>
          <a:ext cx="8625839" cy="4175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00269">
                  <a:extLst>
                    <a:ext uri="{9D8B030D-6E8A-4147-A177-3AD203B41FA5}">
                      <a16:colId xmlns:a16="http://schemas.microsoft.com/office/drawing/2014/main" xmlns="" val="1284369200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369985085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3970682349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774933691"/>
                    </a:ext>
                  </a:extLst>
                </a:gridCol>
                <a:gridCol w="687898">
                  <a:extLst>
                    <a:ext uri="{9D8B030D-6E8A-4147-A177-3AD203B41FA5}">
                      <a16:colId xmlns:a16="http://schemas.microsoft.com/office/drawing/2014/main" xmlns="" val="3134511391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xmlns="" val="3816007900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xmlns="" val="3707068197"/>
                    </a:ext>
                  </a:extLst>
                </a:gridCol>
                <a:gridCol w="689130">
                  <a:extLst>
                    <a:ext uri="{9D8B030D-6E8A-4147-A177-3AD203B41FA5}">
                      <a16:colId xmlns:a16="http://schemas.microsoft.com/office/drawing/2014/main" xmlns="" val="651827609"/>
                    </a:ext>
                  </a:extLst>
                </a:gridCol>
              </a:tblGrid>
              <a:tr h="27824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Контрольные точки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2024</a:t>
                      </a:r>
                      <a:endParaRPr lang="ru-RU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7253372"/>
                  </a:ext>
                </a:extLst>
              </a:tr>
              <a:tr h="63396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Число специалистов, вовлеченных в систему непрерывного образования 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медицинских работников, в том числе с использованием ДОТ, тысяча человек 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1 170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1 500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1 880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00000905"/>
                  </a:ext>
                </a:extLst>
              </a:tr>
              <a:tr h="10897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Разработаны </a:t>
                      </a:r>
                      <a:r>
                        <a:rPr lang="ru-RU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интерактивные образовательные модули (ИОМ)</a:t>
                      </a:r>
                      <a:r>
                        <a:rPr lang="ru-RU" sz="16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учетом порядков оказания медицинской помощи, клинических рекомендаций и принципов доказательной медицины, </a:t>
                      </a:r>
                      <a:r>
                        <a:rPr lang="ru-RU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размещенных на модернизированном портале непрерывного медицинского образования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штук (не менее)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5000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8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-1332" y="3167326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3882" y="3154685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6774" y="315397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9" y="1800650"/>
            <a:ext cx="943665" cy="9436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2335" y="1737222"/>
            <a:ext cx="7124943" cy="10705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Минимальные требования и рекомендации по обучению для допуска к профессиональной деятельности</a:t>
            </a:r>
            <a:endParaRPr lang="ru-RU" sz="32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2297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Минимальные требования к обучению для допуска к 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сертификации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 bwMode="auto">
          <a:xfrm>
            <a:off x="725214" y="947956"/>
            <a:ext cx="7965780" cy="568737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если допуск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к профессиональной деятельности заканчивается до 1 января 2021 года, т.е. предыдущий сертификат специалиста был получен до 1 января 2016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725214" y="1619931"/>
            <a:ext cx="7965780" cy="1669093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 приказом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Минздрава России от 29.11.2012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г. N 982н «Об утверждении условий и порядка выдачи сертификата специалиста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…. 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 для допуска к сертификационному экзамену специалист здравоохранения должен предоставить в сертификационную комиссию образовательной или научной организации документ о повышении квалификации, полученный не более 5-ти лет назад.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Традиционно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объем такой программы составляет не менее 144 часов.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25214" y="3417429"/>
            <a:ext cx="7965780" cy="793844"/>
          </a:xfrm>
          <a:prstGeom prst="roundRect">
            <a:avLst>
              <a:gd name="adj" fmla="val 7748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Действующая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нормативно-правовая база не исключает предоставление в сертификационную комиссию документов об освоении в течение последних 5-ти лет нескольких программ повышения квалификации.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5214" y="4331482"/>
            <a:ext cx="7965780" cy="568737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поиска программ повышения квалификации, освоение которых необходимо для допуска к сертификационному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экзамену, можно использовать Портал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2297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Минимальные требования к обучению для допуска к 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аккредитации специалиста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 bwMode="auto">
          <a:xfrm>
            <a:off x="725214" y="833527"/>
            <a:ext cx="7965780" cy="763556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если допуск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к профессиональной деятельности заканчивается после 1 января 2021 года, т.е. предыдущий сертификат специалиста или свидетельство об аккредитации были получены после 1 января 2016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725214" y="1687043"/>
            <a:ext cx="7965780" cy="1669093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приказом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Минздрава России от 02.06.2016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года №334н «Об утверждении положения об аккредитации специалистов» для допуска к периодической аккредитации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специалист здравоохранения должен представить в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аккредитационную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комиссию отчет за последние пять лет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о своей профессиональной деятельности, включающий сведения об индивидуальных профессиональных достижениях,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сведения об освоении программ повышения квалификации, обеспечивающих непрерывное совершенствование профессиональных навыков и расширение квалификации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(портфолио).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25214" y="3484541"/>
            <a:ext cx="7965780" cy="793844"/>
          </a:xfrm>
          <a:prstGeom prst="roundRect">
            <a:avLst>
              <a:gd name="adj" fmla="val 7748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Действующая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нормативно-правовая база не исключает включения в вышеуказанное портфолио образовательных элементов, относящихся к «неформальному образованию» и «самообразованию».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5214" y="4398594"/>
            <a:ext cx="7965780" cy="568737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качестве инструмента для формирования образовательного портфолио можно использовать Портал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6395"/>
            <a:ext cx="8311282" cy="39745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екомендации </a:t>
            </a:r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объему и графику обучению, долевому распределению различных  компонентов непрерывного </a:t>
            </a:r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образования 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205890" y="1219989"/>
            <a:ext cx="8708218" cy="511745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Рекомендованный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минимальный суммарный объем освоенных образовательных элементов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не менее 250 академических часов (или 250 ЗЕТ) за пятилетний период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26584" y="1753348"/>
            <a:ext cx="8687524" cy="472061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Оптимальный график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обучения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ежегодное освоение образовательных элементов 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объеме около 50 ЗЕТ. 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 rot="16200000">
            <a:off x="-907318" y="3557385"/>
            <a:ext cx="2665519" cy="3571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Сертификация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/…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аккредитация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654925" y="2403220"/>
            <a:ext cx="7658566" cy="389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Профессиональная деятельность в течение 5 лет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81526" y="3909216"/>
            <a:ext cx="3613478" cy="571504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«Формальное образование» (≥ 36 ЗЕТ)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 rot="16200000">
            <a:off x="7321236" y="3462585"/>
            <a:ext cx="2665519" cy="5467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Периодическая аккредитация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8205229">
            <a:off x="3727535" y="3581722"/>
            <a:ext cx="316005" cy="1287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4924" y="2831848"/>
            <a:ext cx="7658567" cy="382594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ятилетний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ериод обучения (не менее 250 ЗЕТ)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4480768" y="3918740"/>
            <a:ext cx="3822345" cy="561980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«Самообразование»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еформальное образование» (около 14 ЗЕТ)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Правая фигурная скобка 33"/>
          <p:cNvSpPr>
            <a:spLocks/>
          </p:cNvSpPr>
          <p:nvPr/>
        </p:nvSpPr>
        <p:spPr bwMode="auto">
          <a:xfrm rot="5400000">
            <a:off x="1142220" y="2779697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Правая фигурная скобка 34"/>
          <p:cNvSpPr>
            <a:spLocks/>
          </p:cNvSpPr>
          <p:nvPr/>
        </p:nvSpPr>
        <p:spPr bwMode="auto">
          <a:xfrm rot="5400000">
            <a:off x="4367969" y="2772553"/>
            <a:ext cx="249237" cy="1193800"/>
          </a:xfrm>
          <a:prstGeom prst="rightBrace">
            <a:avLst>
              <a:gd name="adj1" fmla="val 39405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Правая фигурная скобка 35"/>
          <p:cNvSpPr>
            <a:spLocks/>
          </p:cNvSpPr>
          <p:nvPr/>
        </p:nvSpPr>
        <p:spPr bwMode="auto">
          <a:xfrm rot="5400000">
            <a:off x="2716722" y="2764615"/>
            <a:ext cx="249237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Правая фигурная скобка 36"/>
          <p:cNvSpPr>
            <a:spLocks/>
          </p:cNvSpPr>
          <p:nvPr/>
        </p:nvSpPr>
        <p:spPr bwMode="auto">
          <a:xfrm rot="5400000">
            <a:off x="6025690" y="2781969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Правая фигурная скобка 37"/>
          <p:cNvSpPr>
            <a:spLocks/>
          </p:cNvSpPr>
          <p:nvPr/>
        </p:nvSpPr>
        <p:spPr bwMode="auto">
          <a:xfrm rot="5400000">
            <a:off x="7583181" y="2795914"/>
            <a:ext cx="249238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Стрелка вправо 45"/>
          <p:cNvSpPr/>
          <p:nvPr/>
        </p:nvSpPr>
        <p:spPr bwMode="auto">
          <a:xfrm rot="2523733">
            <a:off x="4990939" y="3568195"/>
            <a:ext cx="317975" cy="1344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681526" y="4552158"/>
            <a:ext cx="3613478" cy="5165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Дополнительные профессиональные программы повышения квалификации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4480768" y="4552158"/>
            <a:ext cx="2071702" cy="5165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интерактивные образовательные модули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6695346" y="4552158"/>
            <a:ext cx="1607767" cy="5165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образовательные мероприятия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214" y="3538752"/>
            <a:ext cx="1098634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коло 50 ЗЕТ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22661" y="3533185"/>
            <a:ext cx="1098634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коло 50 ЗЕТ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31451" y="3542823"/>
            <a:ext cx="1098634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коло 50 ЗЕТ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01785" y="3531234"/>
            <a:ext cx="1098634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коло 50 ЗЕТ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12321" y="3538752"/>
            <a:ext cx="1098634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коло 50 ЗЕТ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584" y="765494"/>
            <a:ext cx="8687524" cy="406506"/>
          </a:xfrm>
          <a:prstGeom prst="roundRect">
            <a:avLst>
              <a:gd name="adj" fmla="val 7748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Для определения трудоемкости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применяется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система зачетных единиц (ЗЕТ): 1 ЗЕТ равен 1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акад. часу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6" grpId="0" animBg="1"/>
      <p:bldP spid="51" grpId="0" animBg="1"/>
      <p:bldP spid="52" grpId="0" animBg="1"/>
      <p:bldP spid="53" grpId="0" animBg="1"/>
      <p:bldP spid="4" grpId="0"/>
      <p:bldP spid="54" grpId="0"/>
      <p:bldP spid="55" grpId="0"/>
      <p:bldP spid="56" grpId="0"/>
      <p:bldP spid="57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2297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за счет средств нормированного страхового запаса территориального ФОМС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 bwMode="auto">
          <a:xfrm>
            <a:off x="725214" y="790579"/>
            <a:ext cx="7965780" cy="1745430"/>
          </a:xfrm>
          <a:prstGeom prst="roundRect">
            <a:avLst>
              <a:gd name="adj" fmla="val 423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Обучение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дополнительным профессиональным программам повышения квалификации может проводиться: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счет средств федерального бюджета,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договорной основе,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285750">
              <a:buFontTx/>
              <a:buChar char="-"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 счет средств физических лиц;</a:t>
            </a:r>
          </a:p>
          <a:p>
            <a:pPr marL="628650" lvl="1" indent="-285750">
              <a:buFontTx/>
              <a:buChar char="-"/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счет средств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юридических лиц,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том числе за счет средств нормированного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страхового запаса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территориального ФОМС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25214" y="2670736"/>
            <a:ext cx="7965780" cy="1146256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Правительства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РФ от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21.04.2016 №332 «Об утверждении Правил использования медицинскими организациями средств нормированного страхового запаса территориального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ФОМС для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5214" y="3951719"/>
            <a:ext cx="7965780" cy="940616"/>
          </a:xfrm>
          <a:prstGeom prst="roundRect">
            <a:avLst>
              <a:gd name="adj" fmla="val 7748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Минздрава России от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4 августа 2016 года N 575н «Об утверждении Порядка выбора медицинским работником программы повышения квалификации в организации, осуществляющей образовательную деятельность, для направления на дополнительное профессиональное образование за счет средств нормированного страхового запаса территориального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ФОМС»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Предпосылки внедрения </a:t>
            </a:r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непрерывного образования специалистов здравоохранения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31202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18" name="Скругленный прямоугольник 59"/>
          <p:cNvSpPr>
            <a:spLocks noChangeArrowheads="1"/>
          </p:cNvSpPr>
          <p:nvPr/>
        </p:nvSpPr>
        <p:spPr bwMode="auto">
          <a:xfrm>
            <a:off x="199424" y="3390002"/>
            <a:ext cx="8738612" cy="283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Профессиональная деятельность в течение 5 лет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9424" y="2640171"/>
            <a:ext cx="2908926" cy="2905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 квалификации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Скругленный прямоугольник 58"/>
          <p:cNvSpPr>
            <a:spLocks noChangeArrowheads="1"/>
          </p:cNvSpPr>
          <p:nvPr/>
        </p:nvSpPr>
        <p:spPr bwMode="auto">
          <a:xfrm>
            <a:off x="199424" y="2965290"/>
            <a:ext cx="2908926" cy="241776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Сертификация</a:t>
            </a:r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5400000">
            <a:off x="1598023" y="2495665"/>
            <a:ext cx="154407" cy="1294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 rot="5400000" flipH="1">
            <a:off x="7356718" y="2497198"/>
            <a:ext cx="136559" cy="11980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987439" y="2912705"/>
            <a:ext cx="2950595" cy="2943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 квалификации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Скругленный прямоугольник 59"/>
          <p:cNvSpPr>
            <a:spLocks noChangeArrowheads="1"/>
          </p:cNvSpPr>
          <p:nvPr/>
        </p:nvSpPr>
        <p:spPr bwMode="auto">
          <a:xfrm>
            <a:off x="199424" y="2180709"/>
            <a:ext cx="8738612" cy="290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Профессиональная деятельность в течение 5 лет</a:t>
            </a:r>
          </a:p>
        </p:txBody>
      </p:sp>
      <p:sp>
        <p:nvSpPr>
          <p:cNvPr id="37" name="Скругленный прямоугольник 58"/>
          <p:cNvSpPr>
            <a:spLocks noChangeArrowheads="1"/>
          </p:cNvSpPr>
          <p:nvPr/>
        </p:nvSpPr>
        <p:spPr bwMode="auto">
          <a:xfrm>
            <a:off x="5987439" y="2632160"/>
            <a:ext cx="2950595" cy="25316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Сертификация</a:t>
            </a:r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 rot="5400000">
            <a:off x="1598022" y="3232903"/>
            <a:ext cx="154407" cy="1294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 rot="5400000" flipH="1">
            <a:off x="7356717" y="3234436"/>
            <a:ext cx="136559" cy="11980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1882" y="1882942"/>
            <a:ext cx="5544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Cambria" pitchFamily="18" charset="0"/>
              </a:rPr>
              <a:t>«традиционная» система повышения квалификации</a:t>
            </a:r>
            <a:endParaRPr lang="ru-RU" sz="1400" cap="all" dirty="0"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200382" y="730129"/>
            <a:ext cx="8737654" cy="640090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72000" rIns="72000" anchor="ctr"/>
          <a:lstStyle/>
          <a:p>
            <a:pPr>
              <a:spcAft>
                <a:spcPts val="1200"/>
              </a:spcAft>
              <a:defRPr/>
            </a:pPr>
            <a:r>
              <a:rPr lang="ru-RU" sz="1100" dirty="0">
                <a:latin typeface="Cambria" pitchFamily="18" charset="0"/>
              </a:rPr>
              <a:t>Приказ Министерства здравоохранения РФ от 3 августа 2012 г. N 66н "Об утверждении Порядка и сроков совершенствования медицинскими работниками и фармацевтическими работниками профессиональных знаний и навыков путем обучения по дополнительным профессиональным образовательным программам в образовательных и научных организациях"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9424" y="1383596"/>
            <a:ext cx="8738612" cy="375525"/>
          </a:xfrm>
          <a:prstGeom prst="roundRect">
            <a:avLst>
              <a:gd name="adj" fmla="val 4222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Повышение квалификации работников проводится не реже одного раза в 5 лет в течение всей их трудовой деятельности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9424" y="3796196"/>
            <a:ext cx="4386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cap="all" dirty="0">
                <a:latin typeface="Cambria" pitchFamily="18" charset="0"/>
              </a:rPr>
              <a:t>Предпосылки для </a:t>
            </a:r>
            <a:r>
              <a:rPr lang="ru-RU" altLang="ru-RU" sz="1400" cap="all" dirty="0" smtClean="0">
                <a:latin typeface="Cambria" pitchFamily="18" charset="0"/>
              </a:rPr>
              <a:t>изменения системы</a:t>
            </a:r>
            <a:endParaRPr lang="ru-RU" sz="1400" cap="all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00380" y="4090413"/>
            <a:ext cx="4244029" cy="446930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72000" rIns="72000"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itchFamily="18" charset="0"/>
              </a:rPr>
              <a:t>Недостаточная эффективность цикловой системы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200380" y="4537343"/>
            <a:ext cx="4244029" cy="510359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72000" rIns="72000" anchor="ctr"/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dirty="0" smtClean="0">
                <a:latin typeface="Cambria" pitchFamily="18" charset="0"/>
              </a:rPr>
              <a:t>Необходимость учета различных видов образовательной активности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4694004" y="4542798"/>
            <a:ext cx="4244029" cy="504905"/>
          </a:xfrm>
          <a:prstGeom prst="roundRect">
            <a:avLst>
              <a:gd name="adj" fmla="val 774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72000" rIns="72000" anchor="ctr"/>
          <a:lstStyle/>
          <a:p>
            <a:pPr lvl="0">
              <a:defRPr/>
            </a:pPr>
            <a:r>
              <a:rPr lang="ru-RU" dirty="0">
                <a:latin typeface="Cambria" pitchFamily="18" charset="0"/>
              </a:rPr>
              <a:t>Необходимость </a:t>
            </a:r>
            <a:r>
              <a:rPr lang="ru-RU" dirty="0" smtClean="0">
                <a:latin typeface="Cambria" pitchFamily="18" charset="0"/>
              </a:rPr>
              <a:t>предоставления выбора траектории, организаций и технологий обучения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4694005" y="4103973"/>
            <a:ext cx="4244029" cy="433370"/>
          </a:xfrm>
          <a:prstGeom prst="roundRect">
            <a:avLst>
              <a:gd name="adj" fmla="val 774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72000" rIns="72000"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itchFamily="18" charset="0"/>
              </a:rPr>
              <a:t>Необходимость расширения перечня провайдеров обучения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/>
      <p:bldP spid="45" grpId="0" animBg="1"/>
      <p:bldP spid="25" grpId="0" animBg="1"/>
      <p:bldP spid="32" grpId="0"/>
      <p:bldP spid="33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39"/>
          <a:stretch/>
        </p:blipFill>
        <p:spPr>
          <a:xfrm>
            <a:off x="2212848" y="770930"/>
            <a:ext cx="5106595" cy="429618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56666"/>
            <a:ext cx="9145332" cy="590341"/>
            <a:chOff x="0" y="56666"/>
            <a:chExt cx="9145332" cy="590341"/>
          </a:xfrm>
        </p:grpSpPr>
        <p:cxnSp>
          <p:nvCxnSpPr>
            <p:cNvPr id="6" name="Прямая соединительная линия 5"/>
            <p:cNvCxnSpPr>
              <a:cxnSpLocks/>
            </p:cNvCxnSpPr>
            <p:nvPr/>
          </p:nvCxnSpPr>
          <p:spPr>
            <a:xfrm flipV="1">
              <a:off x="0" y="635403"/>
              <a:ext cx="1863306" cy="1160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>
            <a:xfrm flipV="1">
              <a:off x="725214" y="622762"/>
              <a:ext cx="7744416" cy="14235"/>
            </a:xfrm>
            <a:prstGeom prst="line">
              <a:avLst/>
            </a:prstGeom>
            <a:ln w="57150">
              <a:solidFill>
                <a:srgbClr val="EC4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/>
            </p:cNvCxnSpPr>
            <p:nvPr/>
          </p:nvCxnSpPr>
          <p:spPr>
            <a:xfrm>
              <a:off x="8478106" y="620569"/>
              <a:ext cx="667226" cy="768"/>
            </a:xfrm>
            <a:prstGeom prst="line">
              <a:avLst/>
            </a:prstGeom>
            <a:ln w="57150">
              <a:solidFill>
                <a:srgbClr val="225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2" y="56666"/>
              <a:ext cx="548722" cy="548722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44" y="-46005"/>
            <a:ext cx="839492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-1332" y="3167326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3882" y="3154685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6774" y="316095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9" y="1800650"/>
            <a:ext cx="943665" cy="9436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2408" y="1800650"/>
            <a:ext cx="7487979" cy="10705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Портал непрерывного медицинского и фармацевтического образования Минздрава России</a:t>
            </a:r>
            <a:r>
              <a:rPr lang="en-US" sz="3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edu.rosminzdrav.ru</a:t>
            </a:r>
            <a:r>
              <a:rPr lang="ru-RU" sz="3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 стрелкой 30"/>
          <p:cNvCxnSpPr/>
          <p:nvPr/>
        </p:nvCxnSpPr>
        <p:spPr>
          <a:xfrm flipV="1">
            <a:off x="7290390" y="3123746"/>
            <a:ext cx="8389" cy="12603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8271545" y="3106968"/>
            <a:ext cx="7449" cy="12989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8634"/>
            <a:ext cx="8311282" cy="39745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Портал непрерывного медицинского и фармацевтического образования Минздрава России </a:t>
            </a:r>
            <a:r>
              <a:rPr lang="en-US" sz="16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endParaRPr lang="ru-RU" sz="16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31202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674"/>
          <a:stretch/>
        </p:blipFill>
        <p:spPr>
          <a:xfrm>
            <a:off x="153500" y="746317"/>
            <a:ext cx="6276875" cy="25284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3500" y="3858746"/>
          <a:ext cx="6276875" cy="11665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7304">
                  <a:extLst>
                    <a:ext uri="{9D8B030D-6E8A-4147-A177-3AD203B41FA5}">
                      <a16:colId xmlns:a16="http://schemas.microsoft.com/office/drawing/2014/main" xmlns="" val="560122318"/>
                    </a:ext>
                  </a:extLst>
                </a:gridCol>
                <a:gridCol w="4299571">
                  <a:extLst>
                    <a:ext uri="{9D8B030D-6E8A-4147-A177-3AD203B41FA5}">
                      <a16:colId xmlns:a16="http://schemas.microsoft.com/office/drawing/2014/main" xmlns="" val="3038831079"/>
                    </a:ext>
                  </a:extLst>
                </a:gridCol>
              </a:tblGrid>
              <a:tr h="4324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образовательных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организаций</a:t>
                      </a:r>
                      <a:endParaRPr lang="ru-RU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Информационная площадка, «электронный деканат по ДПП ПК»</a:t>
                      </a:r>
                      <a:endParaRPr lang="ru-RU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520261"/>
                  </a:ext>
                </a:extLst>
              </a:tr>
              <a:tr h="7093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органов исполнительной власти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 сфере охраны здоровья</a:t>
                      </a:r>
                      <a:endParaRPr lang="ru-RU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анализа образовательной активности специалистов и образовательных организаций, механизм быстрого распространения образовательного контента</a:t>
                      </a:r>
                      <a:endParaRPr lang="ru-RU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6813135"/>
                  </a:ext>
                </a:extLst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8122346" y="1844217"/>
            <a:ext cx="6586" cy="25398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474591" y="1844218"/>
            <a:ext cx="19301" cy="256168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альтернативный процесс 17"/>
          <p:cNvSpPr/>
          <p:nvPr/>
        </p:nvSpPr>
        <p:spPr>
          <a:xfrm>
            <a:off x="7824802" y="745935"/>
            <a:ext cx="1211694" cy="1098282"/>
          </a:xfrm>
          <a:prstGeom prst="flowChartAlternateProcess">
            <a:avLst/>
          </a:prstGeom>
          <a:solidFill>
            <a:schemeClr val="bg1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выбирать ДПП ПК и формировать заявки на обучение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472320" y="745935"/>
            <a:ext cx="1279108" cy="109828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формировать </a:t>
            </a:r>
            <a:r>
              <a:rPr lang="ru-RU" sz="1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индивидуаль-ный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план обучения по специальности 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472321" y="3336101"/>
            <a:ext cx="1279108" cy="85724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ормировать и анализировать образователь-</a:t>
            </a:r>
            <a:r>
              <a:rPr lang="ru-RU" sz="1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ное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портфолио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824802" y="2038678"/>
            <a:ext cx="1211694" cy="108506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выбирать образователь-</a:t>
            </a:r>
            <a:r>
              <a:rPr lang="ru-RU" sz="1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ные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меропри-ятия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подтверждать участие в них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824802" y="3322596"/>
            <a:ext cx="1206339" cy="870752"/>
          </a:xfrm>
          <a:prstGeom prst="flowChartAlternateProcess">
            <a:avLst/>
          </a:prstGeom>
          <a:solidFill>
            <a:schemeClr val="bg1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ыбирать и осваивать ИОМ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472320" y="2034678"/>
            <a:ext cx="1279108" cy="1089068"/>
          </a:xfrm>
          <a:prstGeom prst="flowChartAlternateProcess">
            <a:avLst/>
          </a:prstGeom>
          <a:solidFill>
            <a:schemeClr val="bg1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оценивать качество освоенных образователь-</a:t>
            </a:r>
            <a:r>
              <a:rPr lang="ru-RU" sz="1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ных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элементов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472319" y="4405905"/>
            <a:ext cx="2558821" cy="617690"/>
          </a:xfrm>
          <a:prstGeom prst="flowChartAlternateProcess">
            <a:avLst/>
          </a:prstGeom>
          <a:solidFill>
            <a:srgbClr val="FFCCCC"/>
          </a:solidFill>
          <a:ln w="22225">
            <a:solidFill>
              <a:srgbClr val="FF9999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Портал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позволяет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8443523" y="4187791"/>
            <a:ext cx="0" cy="21811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134249" y="4187791"/>
            <a:ext cx="0" cy="21811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>
            <p:extLst/>
          </p:nvPr>
        </p:nvGraphicFramePr>
        <p:xfrm>
          <a:off x="153499" y="3374124"/>
          <a:ext cx="6276875" cy="457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7304">
                  <a:extLst>
                    <a:ext uri="{9D8B030D-6E8A-4147-A177-3AD203B41FA5}">
                      <a16:colId xmlns:a16="http://schemas.microsoft.com/office/drawing/2014/main" xmlns="" val="560122318"/>
                    </a:ext>
                  </a:extLst>
                </a:gridCol>
                <a:gridCol w="4299571">
                  <a:extLst>
                    <a:ext uri="{9D8B030D-6E8A-4147-A177-3AD203B41FA5}">
                      <a16:colId xmlns:a16="http://schemas.microsoft.com/office/drawing/2014/main" xmlns="" val="3038831079"/>
                    </a:ext>
                  </a:extLst>
                </a:gridCol>
              </a:tblGrid>
              <a:tr h="4324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специалистов здравоохранения</a:t>
                      </a:r>
                      <a:endParaRPr lang="ru-RU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поиска, планирования и учета образовательной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активности, платформа онлайн-обучения</a:t>
                      </a:r>
                      <a:endParaRPr lang="ru-RU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89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0760"/>
            <a:ext cx="8311282" cy="3974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Открытая часть Портала </a:t>
            </a:r>
            <a:r>
              <a:rPr lang="en-US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как информационно-методический ресурс</a:t>
            </a:r>
            <a:endParaRPr lang="ru-RU" sz="18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674"/>
          <a:stretch/>
        </p:blipFill>
        <p:spPr>
          <a:xfrm>
            <a:off x="242601" y="790422"/>
            <a:ext cx="6367924" cy="21121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1163" t="9793" r="11540" b="6455"/>
          <a:stretch/>
        </p:blipFill>
        <p:spPr>
          <a:xfrm>
            <a:off x="242601" y="3046007"/>
            <a:ext cx="3270200" cy="19931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20660" t="16822" r="35506" b="7567"/>
          <a:stretch/>
        </p:blipFill>
        <p:spPr>
          <a:xfrm>
            <a:off x="6740606" y="790422"/>
            <a:ext cx="2176892" cy="21121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t="4836" r="1747" b="6361"/>
          <a:stretch/>
        </p:blipFill>
        <p:spPr>
          <a:xfrm>
            <a:off x="2870911" y="3037086"/>
            <a:ext cx="3453022" cy="20020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12511" t="9416" r="10855" b="8980"/>
          <a:stretch/>
        </p:blipFill>
        <p:spPr>
          <a:xfrm>
            <a:off x="5555030" y="3025054"/>
            <a:ext cx="3362468" cy="2014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0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9602"/>
            <a:ext cx="8311282" cy="4544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Данные Портала edu.rosminzdrav.ru на декабрь 2019 года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8967" y="3787353"/>
            <a:ext cx="24064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б  о  л  е 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1 000 000</a:t>
            </a:r>
          </a:p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зарегистрированных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2878" y="3787353"/>
            <a:ext cx="17363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б  о  л  е 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390 000</a:t>
            </a:r>
          </a:p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обучающихся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9916" y="3813048"/>
            <a:ext cx="20697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б  о  л  е 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2 400 000</a:t>
            </a:r>
          </a:p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случаев обучения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1" y="2199432"/>
            <a:ext cx="288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б  о  л  е 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27 000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 повышения квалификации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50" y="2199432"/>
            <a:ext cx="28083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б  о  л  е 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2 800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интерактивных образовательных модулей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0677" y="2225127"/>
            <a:ext cx="248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б  о  л  е 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образовательных мероприятий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1681" y="678994"/>
            <a:ext cx="288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более</a:t>
            </a:r>
          </a:p>
          <a:p>
            <a:pPr algn="ctr"/>
            <a:r>
              <a:rPr lang="ru-RU" sz="3200" b="1" dirty="0" smtClean="0">
                <a:solidFill>
                  <a:srgbClr val="EC4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организаций – провайдеров обучения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3551" y="740549"/>
            <a:ext cx="4448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среди них: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все вузы и организации ДПО Минздрава;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се НМИЦ;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аучные и медицинские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рофессиональные сообщества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29150" y="4102217"/>
            <a:ext cx="2091474" cy="520117"/>
          </a:xfrm>
          <a:prstGeom prst="ellipse">
            <a:avLst/>
          </a:prstGeom>
          <a:noFill/>
          <a:ln w="38100">
            <a:solidFill>
              <a:srgbClr val="225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34955" y="4429543"/>
          <a:ext cx="8476763" cy="6209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7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942">
                <a:tc>
                  <a:txBody>
                    <a:bodyPr/>
                    <a:lstStyle/>
                    <a:p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Возможность анализа отдельных параметров обучения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Выявление дисбаланса в обучении. Отчетность в различных</a:t>
                      </a:r>
                      <a:r>
                        <a:rPr lang="ru-RU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разрезах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343927" y="3000461"/>
          <a:ext cx="8476763" cy="7308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7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0841">
                <a:tc>
                  <a:txBody>
                    <a:bodyPr/>
                    <a:lstStyle/>
                    <a:p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Расширение использования дистанционного обучения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более 60% программ, во всех интерактивных образовательных</a:t>
                      </a:r>
                      <a:r>
                        <a:rPr lang="ru-RU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модулях и </a:t>
                      </a:r>
                      <a:r>
                        <a:rPr lang="ru-RU" sz="1400" b="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вебинарах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343926" y="3766996"/>
          <a:ext cx="8476763" cy="6209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7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942">
                <a:tc>
                  <a:txBody>
                    <a:bodyPr/>
                    <a:lstStyle/>
                    <a:p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Быстрое распространение образовательного контента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Более 94 тысяч специалистов за 1,5 месяца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334956" y="2140310"/>
          <a:ext cx="8476763" cy="8148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7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4812">
                <a:tc>
                  <a:txBody>
                    <a:bodyPr/>
                    <a:lstStyle/>
                    <a:p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Участие в обучении профессиональных сообществ и негосударственных организаций 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Более 2/3 организаций – негосударственные организации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0"/>
            <a:ext cx="8311282" cy="59406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 внедрения непрерывного образования специалистов здравоохранения с использованием Портала edu.rosminzdrav.ru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graphicFrame>
        <p:nvGraphicFramePr>
          <p:cNvPr id="36" name="Таблица 35"/>
          <p:cNvGraphicFramePr>
            <a:graphicFrameLocks noGrp="1"/>
          </p:cNvGraphicFramePr>
          <p:nvPr>
            <p:extLst/>
          </p:nvPr>
        </p:nvGraphicFramePr>
        <p:xfrm>
          <a:off x="343928" y="724480"/>
          <a:ext cx="8476763" cy="6328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7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2825">
                <a:tc>
                  <a:txBody>
                    <a:bodyPr/>
                    <a:lstStyle/>
                    <a:p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Появление программ различных тематик и длительности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«Сертификационные» циклы - менее 13% 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7" name="Picture 3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5" y="1541263"/>
            <a:ext cx="807742" cy="4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Program Files (x86)\Microsoft Office\MEDIA\CAGCAT10\j0293240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8" y="869689"/>
            <a:ext cx="82460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4" y="2274724"/>
            <a:ext cx="731744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" y="3111370"/>
            <a:ext cx="656540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5" y="3851646"/>
            <a:ext cx="799465" cy="4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Infopage"/>
          <p:cNvSpPr>
            <a:spLocks noEditPoints="1" noChangeArrowheads="1"/>
          </p:cNvSpPr>
          <p:nvPr/>
        </p:nvSpPr>
        <p:spPr bwMode="auto">
          <a:xfrm>
            <a:off x="534540" y="4497227"/>
            <a:ext cx="460251" cy="47138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43928" y="1399775"/>
          <a:ext cx="8476763" cy="7086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7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5635">
                <a:tc>
                  <a:txBody>
                    <a:bodyPr/>
                    <a:lstStyle/>
                    <a:p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Расширение учитываемых образовательных элементов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Программы, интерактивные</a:t>
                      </a:r>
                      <a:r>
                        <a:rPr lang="ru-RU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образовательные модули, образовательные мероприятия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32297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Закрытая часть Портала. Регистрация.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87" y="872456"/>
            <a:ext cx="5158269" cy="39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5" y="132297"/>
            <a:ext cx="8418786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Личный кабинет специалиста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3"/>
          <a:srcRect t="8552" b="5359"/>
          <a:stretch/>
        </p:blipFill>
        <p:spPr bwMode="auto">
          <a:xfrm>
            <a:off x="725214" y="795146"/>
            <a:ext cx="7744416" cy="40420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6065241" y="864066"/>
            <a:ext cx="914400" cy="335560"/>
          </a:xfrm>
          <a:prstGeom prst="ellipse">
            <a:avLst/>
          </a:prstGeom>
          <a:noFill/>
          <a:ln w="38100">
            <a:solidFill>
              <a:srgbClr val="D1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3" y="145129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Личный </a:t>
            </a:r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кабинет 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специалиста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893" b="6039"/>
          <a:stretch/>
        </p:blipFill>
        <p:spPr>
          <a:xfrm>
            <a:off x="725213" y="886968"/>
            <a:ext cx="7739301" cy="37033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7542865" y="994728"/>
            <a:ext cx="171056" cy="169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7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985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3" y="132297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Личный </a:t>
            </a:r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кабинет 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специалиста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9296" b="6221"/>
          <a:stretch/>
        </p:blipFill>
        <p:spPr>
          <a:xfrm>
            <a:off x="725213" y="898120"/>
            <a:ext cx="7769371" cy="36921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Овал 2"/>
          <p:cNvSpPr/>
          <p:nvPr/>
        </p:nvSpPr>
        <p:spPr>
          <a:xfrm>
            <a:off x="7558813" y="989412"/>
            <a:ext cx="165740" cy="1482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7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361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-1332" y="3167326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3882" y="3154685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6774" y="316095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9" y="1800650"/>
            <a:ext cx="943665" cy="9436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4887" y="1657107"/>
            <a:ext cx="7124943" cy="9941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внедрения и </a:t>
            </a:r>
            <a:r>
              <a:rPr lang="ru-RU" sz="2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нормативно-правовое </a:t>
            </a:r>
            <a:r>
              <a:rPr lang="ru-RU" sz="2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регулирование непрерывного образования. Изменение системы допуска </a:t>
            </a:r>
            <a:r>
              <a:rPr lang="ru-RU" sz="2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736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6395"/>
            <a:ext cx="8311282" cy="39745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Образовательный контент Портала </a:t>
            </a:r>
            <a:endParaRPr lang="ru-RU" sz="24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 bwMode="auto">
          <a:xfrm>
            <a:off x="216239" y="878878"/>
            <a:ext cx="3341219" cy="378174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Формальное образование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675888" y="879238"/>
            <a:ext cx="2674577" cy="395384"/>
          </a:xfrm>
          <a:prstGeom prst="roundRect">
            <a:avLst>
              <a:gd name="adj" fmla="val 774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Неформальное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543413" y="878878"/>
            <a:ext cx="2381042" cy="395744"/>
          </a:xfrm>
          <a:prstGeom prst="roundRect">
            <a:avLst>
              <a:gd name="adj" fmla="val 7748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Самообразование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216237" y="1295222"/>
            <a:ext cx="3341221" cy="501543"/>
          </a:xfrm>
          <a:prstGeom prst="roundRect">
            <a:avLst>
              <a:gd name="adj" fmla="val 2734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профессиональные программы повышения квалификации</a:t>
            </a:r>
            <a:endParaRPr lang="ru-RU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3675888" y="1312792"/>
            <a:ext cx="2674578" cy="492871"/>
          </a:xfrm>
          <a:prstGeom prst="roundRect">
            <a:avLst>
              <a:gd name="adj" fmla="val 1853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Образовательные мероприятия (ОМ)</a:t>
            </a:r>
            <a:endParaRPr lang="ru-RU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543413" y="1312792"/>
            <a:ext cx="2381042" cy="485382"/>
          </a:xfrm>
          <a:prstGeom prst="roundRect">
            <a:avLst>
              <a:gd name="adj" fmla="val 475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Интерактивные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-тельные модули (ИОМ) 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236931" y="1819115"/>
            <a:ext cx="3320085" cy="2350549"/>
          </a:xfrm>
          <a:prstGeom prst="roundRect">
            <a:avLst>
              <a:gd name="adj" fmla="val 163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Соответствие не 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менее 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одному 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из 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условий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реализация частично или полностью в форме стажировки;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использование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симуляционных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технологий;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применение ДОТ и ЭО;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реализация в сетевой форме; </a:t>
            </a: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3675889" y="1819114"/>
            <a:ext cx="2674577" cy="2350550"/>
          </a:xfrm>
          <a:prstGeom prst="roundRect">
            <a:avLst>
              <a:gd name="adj" fmla="val 163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проводятся или контролируются некоммерческими профессиональными организациями;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реализуются в очной форме,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возможно применение ДОТ и ЭО</a:t>
            </a:r>
            <a:endParaRPr lang="ru-RU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6555956" y="1819114"/>
            <a:ext cx="2368500" cy="2350550"/>
          </a:xfrm>
          <a:prstGeom prst="roundRect">
            <a:avLst>
              <a:gd name="adj" fmla="val 163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о клиническим рекомендациям с переходом на </a:t>
            </a:r>
            <a:r>
              <a:rPr lang="en-US" sz="1300" smtClean="0">
                <a:latin typeface="Cambria" panose="02040503050406030204" pitchFamily="18" charset="0"/>
                <a:ea typeface="Cambria" panose="02040503050406030204" pitchFamily="18" charset="0"/>
              </a:rPr>
              <a:t>cr.rosminzdrav.ru</a:t>
            </a:r>
            <a:r>
              <a:rPr lang="ru-RU" sz="130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1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наиболее актуальным темам специальностей,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разрабатываются экспертами НМИЦ, ведущих вузов и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медоорганизаций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541" y="4421768"/>
            <a:ext cx="831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Поиск образовательных элементов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лжен осуществляться только через </a:t>
            </a:r>
            <a:r>
              <a:rPr lang="en-U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8" grpId="0" animBg="1"/>
      <p:bldP spid="49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97846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Интерактивные </a:t>
            </a:r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бразовательные модули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6980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50552" y="896576"/>
            <a:ext cx="338552" cy="340506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Овал 26"/>
          <p:cNvSpPr/>
          <p:nvPr/>
        </p:nvSpPr>
        <p:spPr>
          <a:xfrm>
            <a:off x="4505693" y="896960"/>
            <a:ext cx="346686" cy="33781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19491" y="911609"/>
            <a:ext cx="3888949" cy="1353418"/>
          </a:xfrm>
          <a:prstGeom prst="roundRect">
            <a:avLst>
              <a:gd name="adj" fmla="val 467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Интерактивные образовательные модули в виде контрольно-измерительных материалов: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ИОМ–тест;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ИОМ–интерактивная ситуационная задача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9045" y="911608"/>
            <a:ext cx="3746119" cy="1353419"/>
          </a:xfrm>
          <a:prstGeom prst="roundRect">
            <a:avLst>
              <a:gd name="adj" fmla="val 553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Электронные образовательные курсы с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 учебными презентациями, видео- и </a:t>
            </a:r>
            <a:r>
              <a:rPr lang="ru-RU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аудиолекциями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 виде учебных фильмов;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сложнокомпонентные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 индивидуализацией обучения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99" y="2411187"/>
            <a:ext cx="1838365" cy="124665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5" y="2396274"/>
            <a:ext cx="1858146" cy="127274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0" b="7655"/>
          <a:stretch/>
        </p:blipFill>
        <p:spPr>
          <a:xfrm>
            <a:off x="549046" y="3724366"/>
            <a:ext cx="1858146" cy="120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6"/>
          <a:srcRect l="13972" r="14023"/>
          <a:stretch/>
        </p:blipFill>
        <p:spPr>
          <a:xfrm>
            <a:off x="2456798" y="3724367"/>
            <a:ext cx="1838366" cy="119158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10888" r="8299" b="6249"/>
          <a:stretch/>
        </p:blipFill>
        <p:spPr bwMode="auto">
          <a:xfrm>
            <a:off x="4932764" y="2337743"/>
            <a:ext cx="2667662" cy="14919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28170" r="8663" b="15349"/>
          <a:stretch/>
        </p:blipFill>
        <p:spPr bwMode="auto">
          <a:xfrm>
            <a:off x="6174297" y="3612130"/>
            <a:ext cx="2634143" cy="13038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97846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Интерактивные </a:t>
            </a:r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бразовательные модули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18591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50552" y="779130"/>
            <a:ext cx="338552" cy="340506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Овал 26"/>
          <p:cNvSpPr/>
          <p:nvPr/>
        </p:nvSpPr>
        <p:spPr>
          <a:xfrm>
            <a:off x="4505693" y="803336"/>
            <a:ext cx="346686" cy="33781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19491" y="817985"/>
            <a:ext cx="3888949" cy="323163"/>
          </a:xfrm>
          <a:prstGeom prst="roundRect">
            <a:avLst>
              <a:gd name="adj" fmla="val 467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Другие онлайн-тренажеры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9045" y="794163"/>
            <a:ext cx="3746119" cy="323163"/>
          </a:xfrm>
          <a:prstGeom prst="roundRect">
            <a:avLst>
              <a:gd name="adj" fmla="val 553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Компьютерные тренажеры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1564" t="30894" r="12664" b="13556"/>
          <a:stretch/>
        </p:blipFill>
        <p:spPr>
          <a:xfrm>
            <a:off x="549045" y="1170932"/>
            <a:ext cx="3746119" cy="19078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0618" t="31451" r="12146" b="11726"/>
          <a:stretch/>
        </p:blipFill>
        <p:spPr>
          <a:xfrm>
            <a:off x="549044" y="3137484"/>
            <a:ext cx="3746119" cy="1905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31631" t="32138" r="12701" b="17092"/>
          <a:stretch/>
        </p:blipFill>
        <p:spPr>
          <a:xfrm>
            <a:off x="4919491" y="3108959"/>
            <a:ext cx="3888949" cy="19338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Picture 2" descr="https://vr-ata.ru/wp-content/uploads/2019/04/OssoVR-1024x57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1131"/>
          <a:stretch/>
        </p:blipFill>
        <p:spPr bwMode="auto">
          <a:xfrm>
            <a:off x="4919491" y="1233181"/>
            <a:ext cx="3888949" cy="18288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3706" t="11752" r="23609" b="23567"/>
          <a:stretch/>
        </p:blipFill>
        <p:spPr>
          <a:xfrm>
            <a:off x="119664" y="737896"/>
            <a:ext cx="8832312" cy="440560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50058" y="1476066"/>
            <a:ext cx="3794760" cy="350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Поиск образовательных элементов через систему фильтров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5894" cy="2193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97" t="9801" r="24501" b="6658"/>
          <a:stretch/>
        </p:blipFill>
        <p:spPr>
          <a:xfrm>
            <a:off x="4641993" y="830379"/>
            <a:ext cx="4271236" cy="3794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23481" t="10183" r="24585" b="6330"/>
          <a:stretch/>
        </p:blipFill>
        <p:spPr>
          <a:xfrm>
            <a:off x="290092" y="830379"/>
            <a:ext cx="4314382" cy="39013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Овал 22"/>
          <p:cNvSpPr/>
          <p:nvPr/>
        </p:nvSpPr>
        <p:spPr>
          <a:xfrm flipV="1">
            <a:off x="3874080" y="3294123"/>
            <a:ext cx="900822" cy="444872"/>
          </a:xfrm>
          <a:prstGeom prst="ellipse">
            <a:avLst/>
          </a:prstGeom>
          <a:noFill/>
          <a:ln w="38100">
            <a:solidFill>
              <a:srgbClr val="D1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0091" y="4355628"/>
            <a:ext cx="8623137" cy="589287"/>
          </a:xfrm>
          <a:prstGeom prst="roundRect">
            <a:avLst>
              <a:gd name="adj" fmla="val 731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Удобный информативный поиск и подробная информация об образовательных элементах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Рейтингование</a:t>
            </a:r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образовательных элементов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5894" cy="2193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597" t="9801" r="24501" b="44757"/>
          <a:stretch/>
        </p:blipFill>
        <p:spPr>
          <a:xfrm>
            <a:off x="733690" y="939740"/>
            <a:ext cx="7744416" cy="37420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Овал 22"/>
          <p:cNvSpPr/>
          <p:nvPr/>
        </p:nvSpPr>
        <p:spPr>
          <a:xfrm flipV="1">
            <a:off x="7263232" y="3050841"/>
            <a:ext cx="1050258" cy="598369"/>
          </a:xfrm>
          <a:prstGeom prst="ellipse">
            <a:avLst/>
          </a:prstGeom>
          <a:noFill/>
          <a:ln w="38100">
            <a:solidFill>
              <a:srgbClr val="D1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Индивидуализация обучения - формирование образовательной траектории на Портале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 b="17146"/>
          <a:stretch/>
        </p:blipFill>
        <p:spPr>
          <a:xfrm>
            <a:off x="26333" y="796944"/>
            <a:ext cx="9117667" cy="42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Индивидуализация обучения на модернизированном Портале</a:t>
            </a:r>
            <a:endParaRPr lang="ru-RU" sz="18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5894" cy="2193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10232" r="25000" b="5892"/>
          <a:stretch/>
        </p:blipFill>
        <p:spPr bwMode="auto">
          <a:xfrm>
            <a:off x="309274" y="737896"/>
            <a:ext cx="4655918" cy="4254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09274" y="4526280"/>
            <a:ext cx="951804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95325" y="735128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19431" y="744791"/>
            <a:ext cx="3422817" cy="589287"/>
          </a:xfrm>
          <a:prstGeom prst="roundRect">
            <a:avLst>
              <a:gd name="adj" fmla="val 731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 рамках специальности (одной или нескольких)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73324" y="2465234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41432" y="4035200"/>
            <a:ext cx="3436429" cy="600807"/>
          </a:xfrm>
          <a:prstGeom prst="roundRect">
            <a:avLst>
              <a:gd name="adj" fmla="val 616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 развивающим темам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 учетом собственных интересов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073324" y="1416178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05819" y="1600297"/>
            <a:ext cx="3436429" cy="624250"/>
          </a:xfrm>
          <a:prstGeom prst="roundRect">
            <a:avLst>
              <a:gd name="adj" fmla="val 1192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 разделам специальности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с учетом контроля базового уровня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98102" y="4035200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41432" y="2472268"/>
            <a:ext cx="3422817" cy="1322492"/>
          </a:xfrm>
          <a:prstGeom prst="roundRect">
            <a:avLst>
              <a:gd name="adj" fmla="val 616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 наиболее актуальным темам специальности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 учетом профиля специалиста (особенностей профессиональной деятельности, собственных интересов)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078" y="1197021"/>
            <a:ext cx="29585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Формирование образовательной траектории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85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Скругленный прямоугольник 7">
            <a:extLst/>
          </p:cNvPr>
          <p:cNvSpPr/>
          <p:nvPr/>
        </p:nvSpPr>
        <p:spPr>
          <a:xfrm>
            <a:off x="1974850" y="2144713"/>
            <a:ext cx="5181600" cy="903287"/>
          </a:xfrm>
          <a:prstGeom prst="roundRect">
            <a:avLst>
              <a:gd name="adj" fmla="val 3921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203801"/>
            <a:ext cx="8311282" cy="39745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Интеграция Портала edu.rosminzdrav.ru в единое цифровое пространство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46" name="Скругленный прямоугольник 7">
            <a:extLst/>
          </p:cNvPr>
          <p:cNvSpPr/>
          <p:nvPr/>
        </p:nvSpPr>
        <p:spPr>
          <a:xfrm>
            <a:off x="3829050" y="725488"/>
            <a:ext cx="5183188" cy="733425"/>
          </a:xfrm>
          <a:prstGeom prst="roundRect">
            <a:avLst>
              <a:gd name="adj" fmla="val 392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Единая государственная информационная  система в сфере здравоохранения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cap="all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cap="all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/>
          </p:cNvPr>
          <p:cNvSpPr/>
          <p:nvPr/>
        </p:nvSpPr>
        <p:spPr>
          <a:xfrm>
            <a:off x="3838575" y="1182688"/>
            <a:ext cx="5175250" cy="26828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anchor="ctr"/>
          <a:lstStyle/>
          <a:p>
            <a:pPr algn="ctr"/>
            <a:r>
              <a:rPr lang="ru-RU" altLang="ru-RU" sz="11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Федеральный регистр медицинских работников</a:t>
            </a:r>
          </a:p>
        </p:txBody>
      </p:sp>
      <p:grpSp>
        <p:nvGrpSpPr>
          <p:cNvPr id="48" name="Группа 275"/>
          <p:cNvGrpSpPr>
            <a:grpSpLocks/>
          </p:cNvGrpSpPr>
          <p:nvPr/>
        </p:nvGrpSpPr>
        <p:grpSpPr bwMode="auto">
          <a:xfrm>
            <a:off x="5692775" y="2166938"/>
            <a:ext cx="1414463" cy="585787"/>
            <a:chOff x="3610021" y="4882195"/>
            <a:chExt cx="2108955" cy="1698543"/>
          </a:xfrm>
        </p:grpSpPr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610021" y="4882195"/>
              <a:ext cx="2108955" cy="1698543"/>
              <a:chOff x="4300539" y="1984376"/>
              <a:chExt cx="3589338" cy="2890838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4300539" y="1984376"/>
                <a:ext cx="3589338" cy="2170113"/>
              </a:xfrm>
              <a:custGeom>
                <a:avLst/>
                <a:gdLst>
                  <a:gd name="T0" fmla="*/ 2147483647 w 2537"/>
                  <a:gd name="T1" fmla="*/ 2147483647 h 1533"/>
                  <a:gd name="T2" fmla="*/ 2147483647 w 2537"/>
                  <a:gd name="T3" fmla="*/ 142279007 h 1533"/>
                  <a:gd name="T4" fmla="*/ 2147483647 w 2537"/>
                  <a:gd name="T5" fmla="*/ 0 h 1533"/>
                  <a:gd name="T6" fmla="*/ 142117695 w 2537"/>
                  <a:gd name="T7" fmla="*/ 0 h 1533"/>
                  <a:gd name="T8" fmla="*/ 0 w 2537"/>
                  <a:gd name="T9" fmla="*/ 142279007 h 1533"/>
                  <a:gd name="T10" fmla="*/ 0 w 2537"/>
                  <a:gd name="T11" fmla="*/ 2147483647 h 1533"/>
                  <a:gd name="T12" fmla="*/ 2147483647 w 2537"/>
                  <a:gd name="T13" fmla="*/ 2147483647 h 15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6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147483647 w 2085"/>
                  <a:gd name="T1" fmla="*/ 25201563 h 1180"/>
                  <a:gd name="T2" fmla="*/ 2147483647 w 2085"/>
                  <a:gd name="T3" fmla="*/ 2147483647 h 1180"/>
                  <a:gd name="T4" fmla="*/ 25201566 w 2085"/>
                  <a:gd name="T5" fmla="*/ 2147483647 h 1180"/>
                  <a:gd name="T6" fmla="*/ 25201566 w 2085"/>
                  <a:gd name="T7" fmla="*/ 25201563 h 1180"/>
                  <a:gd name="T8" fmla="*/ 2147483647 w 2085"/>
                  <a:gd name="T9" fmla="*/ 25201563 h 1180"/>
                  <a:gd name="T10" fmla="*/ 2147483647 w 2085"/>
                  <a:gd name="T11" fmla="*/ 0 h 1180"/>
                  <a:gd name="T12" fmla="*/ 2147483647 w 2085"/>
                  <a:gd name="T13" fmla="*/ 0 h 1180"/>
                  <a:gd name="T14" fmla="*/ 25201566 w 2085"/>
                  <a:gd name="T15" fmla="*/ 0 h 1180"/>
                  <a:gd name="T16" fmla="*/ 0 w 2085"/>
                  <a:gd name="T17" fmla="*/ 0 h 1180"/>
                  <a:gd name="T18" fmla="*/ 0 w 2085"/>
                  <a:gd name="T19" fmla="*/ 25201563 h 1180"/>
                  <a:gd name="T20" fmla="*/ 0 w 2085"/>
                  <a:gd name="T21" fmla="*/ 2147483647 h 1180"/>
                  <a:gd name="T22" fmla="*/ 0 w 2085"/>
                  <a:gd name="T23" fmla="*/ 2147483647 h 1180"/>
                  <a:gd name="T24" fmla="*/ 25201566 w 2085"/>
                  <a:gd name="T25" fmla="*/ 2147483647 h 1180"/>
                  <a:gd name="T26" fmla="*/ 2147483647 w 2085"/>
                  <a:gd name="T27" fmla="*/ 2147483647 h 1180"/>
                  <a:gd name="T28" fmla="*/ 2147483647 w 2085"/>
                  <a:gd name="T29" fmla="*/ 2147483647 h 1180"/>
                  <a:gd name="T30" fmla="*/ 2147483647 w 2085"/>
                  <a:gd name="T31" fmla="*/ 2147483647 h 1180"/>
                  <a:gd name="T32" fmla="*/ 2147483647 w 2085"/>
                  <a:gd name="T33" fmla="*/ 25201563 h 1180"/>
                  <a:gd name="T34" fmla="*/ 2147483647 w 2085"/>
                  <a:gd name="T35" fmla="*/ 0 h 1180"/>
                  <a:gd name="T36" fmla="*/ 2147483647 w 2085"/>
                  <a:gd name="T37" fmla="*/ 0 h 1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7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147483647 w 2085"/>
                  <a:gd name="T1" fmla="*/ 25201563 h 1180"/>
                  <a:gd name="T2" fmla="*/ 2147483647 w 2085"/>
                  <a:gd name="T3" fmla="*/ 2147483647 h 1180"/>
                  <a:gd name="T4" fmla="*/ 25201566 w 2085"/>
                  <a:gd name="T5" fmla="*/ 2147483647 h 1180"/>
                  <a:gd name="T6" fmla="*/ 25201566 w 2085"/>
                  <a:gd name="T7" fmla="*/ 25201563 h 1180"/>
                  <a:gd name="T8" fmla="*/ 2147483647 w 2085"/>
                  <a:gd name="T9" fmla="*/ 25201563 h 1180"/>
                  <a:gd name="T10" fmla="*/ 2147483647 w 2085"/>
                  <a:gd name="T11" fmla="*/ 0 h 1180"/>
                  <a:gd name="T12" fmla="*/ 2147483647 w 2085"/>
                  <a:gd name="T13" fmla="*/ 0 h 1180"/>
                  <a:gd name="T14" fmla="*/ 25201566 w 2085"/>
                  <a:gd name="T15" fmla="*/ 0 h 1180"/>
                  <a:gd name="T16" fmla="*/ 0 w 2085"/>
                  <a:gd name="T17" fmla="*/ 0 h 1180"/>
                  <a:gd name="T18" fmla="*/ 0 w 2085"/>
                  <a:gd name="T19" fmla="*/ 25201563 h 1180"/>
                  <a:gd name="T20" fmla="*/ 0 w 2085"/>
                  <a:gd name="T21" fmla="*/ 2147483647 h 1180"/>
                  <a:gd name="T22" fmla="*/ 0 w 2085"/>
                  <a:gd name="T23" fmla="*/ 2147483647 h 1180"/>
                  <a:gd name="T24" fmla="*/ 25201566 w 2085"/>
                  <a:gd name="T25" fmla="*/ 2147483647 h 1180"/>
                  <a:gd name="T26" fmla="*/ 2147483647 w 2085"/>
                  <a:gd name="T27" fmla="*/ 2147483647 h 1180"/>
                  <a:gd name="T28" fmla="*/ 2147483647 w 2085"/>
                  <a:gd name="T29" fmla="*/ 2147483647 h 1180"/>
                  <a:gd name="T30" fmla="*/ 2147483647 w 2085"/>
                  <a:gd name="T31" fmla="*/ 2147483647 h 1180"/>
                  <a:gd name="T32" fmla="*/ 2147483647 w 2085"/>
                  <a:gd name="T33" fmla="*/ 25201563 h 1180"/>
                  <a:gd name="T34" fmla="*/ 2147483647 w 2085"/>
                  <a:gd name="T35" fmla="*/ 0 h 1180"/>
                  <a:gd name="T36" fmla="*/ 2147483647 w 2085"/>
                  <a:gd name="T37" fmla="*/ 0 h 1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4456114" y="2147889"/>
                <a:ext cx="3278188" cy="184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id-ID" alt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5484814" y="4826001"/>
                <a:ext cx="1208088" cy="49213"/>
              </a:xfrm>
              <a:custGeom>
                <a:avLst/>
                <a:gdLst>
                  <a:gd name="T0" fmla="*/ 1704987043 w 854"/>
                  <a:gd name="T1" fmla="*/ 47449769 h 35"/>
                  <a:gd name="T2" fmla="*/ 956553893 w 854"/>
                  <a:gd name="T3" fmla="*/ 9884783 h 35"/>
                  <a:gd name="T4" fmla="*/ 956553893 w 854"/>
                  <a:gd name="T5" fmla="*/ 0 h 35"/>
                  <a:gd name="T6" fmla="*/ 854494506 w 854"/>
                  <a:gd name="T7" fmla="*/ 5930870 h 35"/>
                  <a:gd name="T8" fmla="*/ 750434841 w 854"/>
                  <a:gd name="T9" fmla="*/ 0 h 35"/>
                  <a:gd name="T10" fmla="*/ 750434841 w 854"/>
                  <a:gd name="T11" fmla="*/ 9884783 h 35"/>
                  <a:gd name="T12" fmla="*/ 2001691 w 854"/>
                  <a:gd name="T13" fmla="*/ 47449769 h 35"/>
                  <a:gd name="T14" fmla="*/ 48027864 w 854"/>
                  <a:gd name="T15" fmla="*/ 69197696 h 35"/>
                  <a:gd name="T16" fmla="*/ 750434841 w 854"/>
                  <a:gd name="T17" fmla="*/ 69197696 h 35"/>
                  <a:gd name="T18" fmla="*/ 956553893 w 854"/>
                  <a:gd name="T19" fmla="*/ 69197696 h 35"/>
                  <a:gd name="T20" fmla="*/ 1658959456 w 854"/>
                  <a:gd name="T21" fmla="*/ 69197696 h 35"/>
                  <a:gd name="T22" fmla="*/ 1704987043 w 854"/>
                  <a:gd name="T23" fmla="*/ 47449769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5478464" y="4446589"/>
                <a:ext cx="1219200" cy="417513"/>
              </a:xfrm>
              <a:custGeom>
                <a:avLst/>
                <a:gdLst>
                  <a:gd name="T0" fmla="*/ 1584056574 w 861"/>
                  <a:gd name="T1" fmla="*/ 548841360 h 295"/>
                  <a:gd name="T2" fmla="*/ 1479790194 w 861"/>
                  <a:gd name="T3" fmla="*/ 448687776 h 295"/>
                  <a:gd name="T4" fmla="*/ 1431666486 w 861"/>
                  <a:gd name="T5" fmla="*/ 0 h 295"/>
                  <a:gd name="T6" fmla="*/ 864213140 w 861"/>
                  <a:gd name="T7" fmla="*/ 8012004 h 295"/>
                  <a:gd name="T8" fmla="*/ 294754698 w 861"/>
                  <a:gd name="T9" fmla="*/ 0 h 295"/>
                  <a:gd name="T10" fmla="*/ 248636086 w 861"/>
                  <a:gd name="T11" fmla="*/ 448687776 h 295"/>
                  <a:gd name="T12" fmla="*/ 144369706 w 861"/>
                  <a:gd name="T13" fmla="*/ 548841360 h 295"/>
                  <a:gd name="T14" fmla="*/ 0 w 861"/>
                  <a:gd name="T15" fmla="*/ 582893438 h 295"/>
                  <a:gd name="T16" fmla="*/ 0 w 861"/>
                  <a:gd name="T17" fmla="*/ 590905441 h 295"/>
                  <a:gd name="T18" fmla="*/ 759946760 w 861"/>
                  <a:gd name="T19" fmla="*/ 590905441 h 295"/>
                  <a:gd name="T20" fmla="*/ 966474425 w 861"/>
                  <a:gd name="T21" fmla="*/ 590905441 h 295"/>
                  <a:gd name="T22" fmla="*/ 1726421185 w 861"/>
                  <a:gd name="T23" fmla="*/ 590905441 h 295"/>
                  <a:gd name="T24" fmla="*/ 1726421185 w 861"/>
                  <a:gd name="T25" fmla="*/ 582893438 h 295"/>
                  <a:gd name="T26" fmla="*/ 1584056574 w 861"/>
                  <a:gd name="T27" fmla="*/ 548841360 h 2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Oval 11"/>
              <p:cNvSpPr>
                <a:spLocks noChangeArrowheads="1"/>
              </p:cNvSpPr>
              <p:nvPr/>
            </p:nvSpPr>
            <p:spPr bwMode="auto">
              <a:xfrm>
                <a:off x="6070602" y="2044701"/>
                <a:ext cx="49213" cy="492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id-ID" alt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Oval 12"/>
              <p:cNvSpPr>
                <a:spLocks noChangeArrowheads="1"/>
              </p:cNvSpPr>
              <p:nvPr/>
            </p:nvSpPr>
            <p:spPr bwMode="auto">
              <a:xfrm>
                <a:off x="6070602" y="2041526"/>
                <a:ext cx="49213" cy="4921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id-ID" alt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6078539" y="2049464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id-ID" alt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Oval 14"/>
              <p:cNvSpPr>
                <a:spLocks noChangeArrowheads="1"/>
              </p:cNvSpPr>
              <p:nvPr/>
            </p:nvSpPr>
            <p:spPr bwMode="auto">
              <a:xfrm>
                <a:off x="6088064" y="2055814"/>
                <a:ext cx="15875" cy="190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id-ID" alt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Oval 15"/>
              <p:cNvSpPr>
                <a:spLocks noChangeArrowheads="1"/>
              </p:cNvSpPr>
              <p:nvPr/>
            </p:nvSpPr>
            <p:spPr bwMode="auto">
              <a:xfrm>
                <a:off x="6092827" y="2063751"/>
                <a:ext cx="4763" cy="4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id-ID" alt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5478464" y="4446589"/>
                <a:ext cx="985838" cy="417513"/>
              </a:xfrm>
              <a:custGeom>
                <a:avLst/>
                <a:gdLst>
                  <a:gd name="T0" fmla="*/ 1396374371 w 696"/>
                  <a:gd name="T1" fmla="*/ 20030717 h 295"/>
                  <a:gd name="T2" fmla="*/ 1149601839 w 696"/>
                  <a:gd name="T3" fmla="*/ 4006710 h 295"/>
                  <a:gd name="T4" fmla="*/ 864708821 w 696"/>
                  <a:gd name="T5" fmla="*/ 8012004 h 295"/>
                  <a:gd name="T6" fmla="*/ 294924203 w 696"/>
                  <a:gd name="T7" fmla="*/ 0 h 295"/>
                  <a:gd name="T8" fmla="*/ 248779619 w 696"/>
                  <a:gd name="T9" fmla="*/ 448687776 h 295"/>
                  <a:gd name="T10" fmla="*/ 144452179 w 696"/>
                  <a:gd name="T11" fmla="*/ 548841360 h 295"/>
                  <a:gd name="T12" fmla="*/ 0 w 696"/>
                  <a:gd name="T13" fmla="*/ 582893438 h 295"/>
                  <a:gd name="T14" fmla="*/ 0 w 696"/>
                  <a:gd name="T15" fmla="*/ 590905441 h 295"/>
                  <a:gd name="T16" fmla="*/ 760381382 w 696"/>
                  <a:gd name="T17" fmla="*/ 590905441 h 295"/>
                  <a:gd name="T18" fmla="*/ 866714492 w 696"/>
                  <a:gd name="T19" fmla="*/ 590905441 h 295"/>
                  <a:gd name="T20" fmla="*/ 1396374371 w 696"/>
                  <a:gd name="T21" fmla="*/ 20030717 h 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4300539" y="4154489"/>
                <a:ext cx="3589338" cy="341313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340973103 h 241"/>
                  <a:gd name="T4" fmla="*/ 142117695 w 2537"/>
                  <a:gd name="T5" fmla="*/ 483379933 h 241"/>
                  <a:gd name="T6" fmla="*/ 2147483647 w 2537"/>
                  <a:gd name="T7" fmla="*/ 483379933 h 241"/>
                  <a:gd name="T8" fmla="*/ 2147483647 w 2537"/>
                  <a:gd name="T9" fmla="*/ 340973103 h 241"/>
                  <a:gd name="T10" fmla="*/ 2147483647 w 2537"/>
                  <a:gd name="T11" fmla="*/ 0 h 241"/>
                  <a:gd name="T12" fmla="*/ 0 w 2537"/>
                  <a:gd name="T13" fmla="*/ 0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50" name="Группа 109">
              <a:extLst/>
            </p:cNvPr>
            <p:cNvGrpSpPr/>
            <p:nvPr/>
          </p:nvGrpSpPr>
          <p:grpSpPr>
            <a:xfrm>
              <a:off x="3896479" y="5344455"/>
              <a:ext cx="603513" cy="604825"/>
              <a:chOff x="2760663" y="2840038"/>
              <a:chExt cx="730250" cy="73183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1" name="Freeform 513">
                <a:extLst/>
              </p:cNvPr>
              <p:cNvSpPr>
                <a:spLocks/>
              </p:cNvSpPr>
              <p:nvPr/>
            </p:nvSpPr>
            <p:spPr bwMode="auto">
              <a:xfrm>
                <a:off x="2760663" y="2840038"/>
                <a:ext cx="228600" cy="228600"/>
              </a:xfrm>
              <a:custGeom>
                <a:avLst/>
                <a:gdLst>
                  <a:gd name="T0" fmla="*/ 29 w 144"/>
                  <a:gd name="T1" fmla="*/ 0 h 144"/>
                  <a:gd name="T2" fmla="*/ 144 w 144"/>
                  <a:gd name="T3" fmla="*/ 0 h 144"/>
                  <a:gd name="T4" fmla="*/ 144 w 144"/>
                  <a:gd name="T5" fmla="*/ 144 h 144"/>
                  <a:gd name="T6" fmla="*/ 0 w 144"/>
                  <a:gd name="T7" fmla="*/ 144 h 144"/>
                  <a:gd name="T8" fmla="*/ 0 w 144"/>
                  <a:gd name="T9" fmla="*/ 29 h 144"/>
                  <a:gd name="T10" fmla="*/ 14 w 144"/>
                  <a:gd name="T11" fmla="*/ 29 h 144"/>
                  <a:gd name="T12" fmla="*/ 14 w 144"/>
                  <a:gd name="T13" fmla="*/ 129 h 144"/>
                  <a:gd name="T14" fmla="*/ 130 w 144"/>
                  <a:gd name="T15" fmla="*/ 129 h 144"/>
                  <a:gd name="T16" fmla="*/ 130 w 144"/>
                  <a:gd name="T17" fmla="*/ 14 h 144"/>
                  <a:gd name="T18" fmla="*/ 29 w 144"/>
                  <a:gd name="T19" fmla="*/ 14 h 144"/>
                  <a:gd name="T20" fmla="*/ 29 w 144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4">
                    <a:moveTo>
                      <a:pt x="29" y="0"/>
                    </a:moveTo>
                    <a:lnTo>
                      <a:pt x="144" y="0"/>
                    </a:lnTo>
                    <a:lnTo>
                      <a:pt x="144" y="144"/>
                    </a:lnTo>
                    <a:lnTo>
                      <a:pt x="0" y="144"/>
                    </a:lnTo>
                    <a:lnTo>
                      <a:pt x="0" y="29"/>
                    </a:lnTo>
                    <a:lnTo>
                      <a:pt x="14" y="29"/>
                    </a:lnTo>
                    <a:lnTo>
                      <a:pt x="14" y="129"/>
                    </a:lnTo>
                    <a:lnTo>
                      <a:pt x="130" y="129"/>
                    </a:lnTo>
                    <a:lnTo>
                      <a:pt x="130" y="14"/>
                    </a:lnTo>
                    <a:lnTo>
                      <a:pt x="29" y="1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514">
                <a:extLst/>
              </p:cNvPr>
              <p:cNvSpPr>
                <a:spLocks/>
              </p:cNvSpPr>
              <p:nvPr/>
            </p:nvSpPr>
            <p:spPr bwMode="auto">
              <a:xfrm>
                <a:off x="2760663" y="3343275"/>
                <a:ext cx="228600" cy="228600"/>
              </a:xfrm>
              <a:custGeom>
                <a:avLst/>
                <a:gdLst>
                  <a:gd name="T0" fmla="*/ 29 w 144"/>
                  <a:gd name="T1" fmla="*/ 0 h 144"/>
                  <a:gd name="T2" fmla="*/ 144 w 144"/>
                  <a:gd name="T3" fmla="*/ 0 h 144"/>
                  <a:gd name="T4" fmla="*/ 144 w 144"/>
                  <a:gd name="T5" fmla="*/ 144 h 144"/>
                  <a:gd name="T6" fmla="*/ 0 w 144"/>
                  <a:gd name="T7" fmla="*/ 144 h 144"/>
                  <a:gd name="T8" fmla="*/ 0 w 144"/>
                  <a:gd name="T9" fmla="*/ 28 h 144"/>
                  <a:gd name="T10" fmla="*/ 14 w 144"/>
                  <a:gd name="T11" fmla="*/ 28 h 144"/>
                  <a:gd name="T12" fmla="*/ 14 w 144"/>
                  <a:gd name="T13" fmla="*/ 129 h 144"/>
                  <a:gd name="T14" fmla="*/ 130 w 144"/>
                  <a:gd name="T15" fmla="*/ 129 h 144"/>
                  <a:gd name="T16" fmla="*/ 130 w 144"/>
                  <a:gd name="T17" fmla="*/ 14 h 144"/>
                  <a:gd name="T18" fmla="*/ 29 w 144"/>
                  <a:gd name="T19" fmla="*/ 14 h 144"/>
                  <a:gd name="T20" fmla="*/ 29 w 144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4">
                    <a:moveTo>
                      <a:pt x="29" y="0"/>
                    </a:moveTo>
                    <a:lnTo>
                      <a:pt x="144" y="0"/>
                    </a:lnTo>
                    <a:lnTo>
                      <a:pt x="144" y="144"/>
                    </a:lnTo>
                    <a:lnTo>
                      <a:pt x="0" y="144"/>
                    </a:lnTo>
                    <a:lnTo>
                      <a:pt x="0" y="28"/>
                    </a:lnTo>
                    <a:lnTo>
                      <a:pt x="14" y="28"/>
                    </a:lnTo>
                    <a:lnTo>
                      <a:pt x="14" y="129"/>
                    </a:lnTo>
                    <a:lnTo>
                      <a:pt x="130" y="129"/>
                    </a:lnTo>
                    <a:lnTo>
                      <a:pt x="130" y="14"/>
                    </a:lnTo>
                    <a:lnTo>
                      <a:pt x="29" y="1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515">
                <a:extLst/>
              </p:cNvPr>
              <p:cNvSpPr>
                <a:spLocks/>
              </p:cNvSpPr>
              <p:nvPr/>
            </p:nvSpPr>
            <p:spPr bwMode="auto">
              <a:xfrm>
                <a:off x="3262313" y="3343275"/>
                <a:ext cx="228600" cy="228600"/>
              </a:xfrm>
              <a:custGeom>
                <a:avLst/>
                <a:gdLst>
                  <a:gd name="T0" fmla="*/ 30 w 144"/>
                  <a:gd name="T1" fmla="*/ 0 h 144"/>
                  <a:gd name="T2" fmla="*/ 144 w 144"/>
                  <a:gd name="T3" fmla="*/ 0 h 144"/>
                  <a:gd name="T4" fmla="*/ 144 w 144"/>
                  <a:gd name="T5" fmla="*/ 144 h 144"/>
                  <a:gd name="T6" fmla="*/ 0 w 144"/>
                  <a:gd name="T7" fmla="*/ 144 h 144"/>
                  <a:gd name="T8" fmla="*/ 0 w 144"/>
                  <a:gd name="T9" fmla="*/ 28 h 144"/>
                  <a:gd name="T10" fmla="*/ 14 w 144"/>
                  <a:gd name="T11" fmla="*/ 28 h 144"/>
                  <a:gd name="T12" fmla="*/ 14 w 144"/>
                  <a:gd name="T13" fmla="*/ 129 h 144"/>
                  <a:gd name="T14" fmla="*/ 130 w 144"/>
                  <a:gd name="T15" fmla="*/ 129 h 144"/>
                  <a:gd name="T16" fmla="*/ 130 w 144"/>
                  <a:gd name="T17" fmla="*/ 14 h 144"/>
                  <a:gd name="T18" fmla="*/ 30 w 144"/>
                  <a:gd name="T19" fmla="*/ 14 h 144"/>
                  <a:gd name="T20" fmla="*/ 30 w 144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4">
                    <a:moveTo>
                      <a:pt x="30" y="0"/>
                    </a:moveTo>
                    <a:lnTo>
                      <a:pt x="144" y="0"/>
                    </a:lnTo>
                    <a:lnTo>
                      <a:pt x="144" y="144"/>
                    </a:lnTo>
                    <a:lnTo>
                      <a:pt x="0" y="144"/>
                    </a:lnTo>
                    <a:lnTo>
                      <a:pt x="0" y="28"/>
                    </a:lnTo>
                    <a:lnTo>
                      <a:pt x="14" y="28"/>
                    </a:lnTo>
                    <a:lnTo>
                      <a:pt x="14" y="129"/>
                    </a:lnTo>
                    <a:lnTo>
                      <a:pt x="130" y="129"/>
                    </a:lnTo>
                    <a:lnTo>
                      <a:pt x="130" y="14"/>
                    </a:lnTo>
                    <a:lnTo>
                      <a:pt x="30" y="1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516">
                <a:extLst/>
              </p:cNvPr>
              <p:cNvSpPr>
                <a:spLocks/>
              </p:cNvSpPr>
              <p:nvPr/>
            </p:nvSpPr>
            <p:spPr bwMode="auto">
              <a:xfrm>
                <a:off x="3011488" y="2840038"/>
                <a:ext cx="228600" cy="228600"/>
              </a:xfrm>
              <a:custGeom>
                <a:avLst/>
                <a:gdLst>
                  <a:gd name="T0" fmla="*/ 0 w 144"/>
                  <a:gd name="T1" fmla="*/ 0 h 144"/>
                  <a:gd name="T2" fmla="*/ 144 w 144"/>
                  <a:gd name="T3" fmla="*/ 0 h 144"/>
                  <a:gd name="T4" fmla="*/ 144 w 144"/>
                  <a:gd name="T5" fmla="*/ 115 h 144"/>
                  <a:gd name="T6" fmla="*/ 130 w 144"/>
                  <a:gd name="T7" fmla="*/ 115 h 144"/>
                  <a:gd name="T8" fmla="*/ 130 w 144"/>
                  <a:gd name="T9" fmla="*/ 14 h 144"/>
                  <a:gd name="T10" fmla="*/ 15 w 144"/>
                  <a:gd name="T11" fmla="*/ 14 h 144"/>
                  <a:gd name="T12" fmla="*/ 15 w 144"/>
                  <a:gd name="T13" fmla="*/ 129 h 144"/>
                  <a:gd name="T14" fmla="*/ 116 w 144"/>
                  <a:gd name="T15" fmla="*/ 129 h 144"/>
                  <a:gd name="T16" fmla="*/ 116 w 144"/>
                  <a:gd name="T17" fmla="*/ 144 h 144"/>
                  <a:gd name="T18" fmla="*/ 0 w 144"/>
                  <a:gd name="T19" fmla="*/ 144 h 144"/>
                  <a:gd name="T20" fmla="*/ 0 w 144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4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15"/>
                    </a:lnTo>
                    <a:lnTo>
                      <a:pt x="130" y="115"/>
                    </a:lnTo>
                    <a:lnTo>
                      <a:pt x="130" y="14"/>
                    </a:lnTo>
                    <a:lnTo>
                      <a:pt x="15" y="14"/>
                    </a:lnTo>
                    <a:lnTo>
                      <a:pt x="15" y="129"/>
                    </a:lnTo>
                    <a:lnTo>
                      <a:pt x="116" y="129"/>
                    </a:lnTo>
                    <a:lnTo>
                      <a:pt x="116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517">
                <a:extLst/>
              </p:cNvPr>
              <p:cNvSpPr>
                <a:spLocks/>
              </p:cNvSpPr>
              <p:nvPr/>
            </p:nvSpPr>
            <p:spPr bwMode="auto">
              <a:xfrm>
                <a:off x="3011488" y="3090863"/>
                <a:ext cx="228600" cy="228600"/>
              </a:xfrm>
              <a:custGeom>
                <a:avLst/>
                <a:gdLst>
                  <a:gd name="T0" fmla="*/ 0 w 144"/>
                  <a:gd name="T1" fmla="*/ 0 h 144"/>
                  <a:gd name="T2" fmla="*/ 144 w 144"/>
                  <a:gd name="T3" fmla="*/ 0 h 144"/>
                  <a:gd name="T4" fmla="*/ 144 w 144"/>
                  <a:gd name="T5" fmla="*/ 144 h 144"/>
                  <a:gd name="T6" fmla="*/ 29 w 144"/>
                  <a:gd name="T7" fmla="*/ 144 h 144"/>
                  <a:gd name="T8" fmla="*/ 29 w 144"/>
                  <a:gd name="T9" fmla="*/ 130 h 144"/>
                  <a:gd name="T10" fmla="*/ 130 w 144"/>
                  <a:gd name="T11" fmla="*/ 130 h 144"/>
                  <a:gd name="T12" fmla="*/ 130 w 144"/>
                  <a:gd name="T13" fmla="*/ 15 h 144"/>
                  <a:gd name="T14" fmla="*/ 15 w 144"/>
                  <a:gd name="T15" fmla="*/ 15 h 144"/>
                  <a:gd name="T16" fmla="*/ 15 w 144"/>
                  <a:gd name="T17" fmla="*/ 115 h 144"/>
                  <a:gd name="T18" fmla="*/ 0 w 144"/>
                  <a:gd name="T19" fmla="*/ 115 h 144"/>
                  <a:gd name="T20" fmla="*/ 0 w 144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4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44"/>
                    </a:lnTo>
                    <a:lnTo>
                      <a:pt x="29" y="144"/>
                    </a:lnTo>
                    <a:lnTo>
                      <a:pt x="29" y="130"/>
                    </a:lnTo>
                    <a:lnTo>
                      <a:pt x="130" y="130"/>
                    </a:lnTo>
                    <a:lnTo>
                      <a:pt x="130" y="15"/>
                    </a:lnTo>
                    <a:lnTo>
                      <a:pt x="15" y="15"/>
                    </a:lnTo>
                    <a:lnTo>
                      <a:pt x="15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518">
                <a:extLst/>
              </p:cNvPr>
              <p:cNvSpPr>
                <a:spLocks/>
              </p:cNvSpPr>
              <p:nvPr/>
            </p:nvSpPr>
            <p:spPr bwMode="auto">
              <a:xfrm>
                <a:off x="3262313" y="3090863"/>
                <a:ext cx="228600" cy="228600"/>
              </a:xfrm>
              <a:custGeom>
                <a:avLst/>
                <a:gdLst>
                  <a:gd name="T0" fmla="*/ 0 w 144"/>
                  <a:gd name="T1" fmla="*/ 0 h 144"/>
                  <a:gd name="T2" fmla="*/ 144 w 144"/>
                  <a:gd name="T3" fmla="*/ 0 h 144"/>
                  <a:gd name="T4" fmla="*/ 144 w 144"/>
                  <a:gd name="T5" fmla="*/ 115 h 144"/>
                  <a:gd name="T6" fmla="*/ 130 w 144"/>
                  <a:gd name="T7" fmla="*/ 115 h 144"/>
                  <a:gd name="T8" fmla="*/ 130 w 144"/>
                  <a:gd name="T9" fmla="*/ 15 h 144"/>
                  <a:gd name="T10" fmla="*/ 14 w 144"/>
                  <a:gd name="T11" fmla="*/ 15 h 144"/>
                  <a:gd name="T12" fmla="*/ 14 w 144"/>
                  <a:gd name="T13" fmla="*/ 130 h 144"/>
                  <a:gd name="T14" fmla="*/ 116 w 144"/>
                  <a:gd name="T15" fmla="*/ 130 h 144"/>
                  <a:gd name="T16" fmla="*/ 116 w 144"/>
                  <a:gd name="T17" fmla="*/ 144 h 144"/>
                  <a:gd name="T18" fmla="*/ 0 w 144"/>
                  <a:gd name="T19" fmla="*/ 144 h 144"/>
                  <a:gd name="T20" fmla="*/ 0 w 144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4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15"/>
                    </a:lnTo>
                    <a:lnTo>
                      <a:pt x="130" y="115"/>
                    </a:lnTo>
                    <a:lnTo>
                      <a:pt x="130" y="15"/>
                    </a:lnTo>
                    <a:lnTo>
                      <a:pt x="14" y="15"/>
                    </a:lnTo>
                    <a:lnTo>
                      <a:pt x="14" y="130"/>
                    </a:lnTo>
                    <a:lnTo>
                      <a:pt x="116" y="130"/>
                    </a:lnTo>
                    <a:lnTo>
                      <a:pt x="116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19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2760663" y="2840038"/>
                <a:ext cx="22225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20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217863" y="3044825"/>
                <a:ext cx="22225" cy="238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521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468688" y="3297238"/>
                <a:ext cx="22225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522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262313" y="3343275"/>
                <a:ext cx="22225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523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011488" y="3297238"/>
                <a:ext cx="23813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524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2760663" y="3343275"/>
                <a:ext cx="22225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525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2806701" y="3000375"/>
                <a:ext cx="136525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526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309938" y="3502025"/>
                <a:ext cx="136525" cy="238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527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057526" y="2886075"/>
                <a:ext cx="138113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528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309938" y="3136900"/>
                <a:ext cx="136525" cy="222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529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170238" y="3136900"/>
                <a:ext cx="25400" cy="136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530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2921001" y="3387725"/>
                <a:ext cx="22225" cy="1381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531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2760663" y="3090863"/>
                <a:ext cx="228600" cy="228600"/>
              </a:xfrm>
              <a:custGeom>
                <a:avLst/>
                <a:gdLst>
                  <a:gd name="T0" fmla="*/ 72 w 144"/>
                  <a:gd name="T1" fmla="*/ 15 h 144"/>
                  <a:gd name="T2" fmla="*/ 54 w 144"/>
                  <a:gd name="T3" fmla="*/ 17 h 144"/>
                  <a:gd name="T4" fmla="*/ 38 w 144"/>
                  <a:gd name="T5" fmla="*/ 26 h 144"/>
                  <a:gd name="T6" fmla="*/ 25 w 144"/>
                  <a:gd name="T7" fmla="*/ 38 h 144"/>
                  <a:gd name="T8" fmla="*/ 17 w 144"/>
                  <a:gd name="T9" fmla="*/ 54 h 144"/>
                  <a:gd name="T10" fmla="*/ 14 w 144"/>
                  <a:gd name="T11" fmla="*/ 72 h 144"/>
                  <a:gd name="T12" fmla="*/ 17 w 144"/>
                  <a:gd name="T13" fmla="*/ 91 h 144"/>
                  <a:gd name="T14" fmla="*/ 25 w 144"/>
                  <a:gd name="T15" fmla="*/ 106 h 144"/>
                  <a:gd name="T16" fmla="*/ 38 w 144"/>
                  <a:gd name="T17" fmla="*/ 118 h 144"/>
                  <a:gd name="T18" fmla="*/ 54 w 144"/>
                  <a:gd name="T19" fmla="*/ 127 h 144"/>
                  <a:gd name="T20" fmla="*/ 72 w 144"/>
                  <a:gd name="T21" fmla="*/ 130 h 144"/>
                  <a:gd name="T22" fmla="*/ 89 w 144"/>
                  <a:gd name="T23" fmla="*/ 127 h 144"/>
                  <a:gd name="T24" fmla="*/ 105 w 144"/>
                  <a:gd name="T25" fmla="*/ 118 h 144"/>
                  <a:gd name="T26" fmla="*/ 118 w 144"/>
                  <a:gd name="T27" fmla="*/ 106 h 144"/>
                  <a:gd name="T28" fmla="*/ 126 w 144"/>
                  <a:gd name="T29" fmla="*/ 91 h 144"/>
                  <a:gd name="T30" fmla="*/ 130 w 144"/>
                  <a:gd name="T31" fmla="*/ 72 h 144"/>
                  <a:gd name="T32" fmla="*/ 126 w 144"/>
                  <a:gd name="T33" fmla="*/ 54 h 144"/>
                  <a:gd name="T34" fmla="*/ 118 w 144"/>
                  <a:gd name="T35" fmla="*/ 38 h 144"/>
                  <a:gd name="T36" fmla="*/ 105 w 144"/>
                  <a:gd name="T37" fmla="*/ 26 h 144"/>
                  <a:gd name="T38" fmla="*/ 89 w 144"/>
                  <a:gd name="T39" fmla="*/ 17 h 144"/>
                  <a:gd name="T40" fmla="*/ 72 w 144"/>
                  <a:gd name="T41" fmla="*/ 15 h 144"/>
                  <a:gd name="T42" fmla="*/ 72 w 144"/>
                  <a:gd name="T43" fmla="*/ 0 h 144"/>
                  <a:gd name="T44" fmla="*/ 94 w 144"/>
                  <a:gd name="T45" fmla="*/ 4 h 144"/>
                  <a:gd name="T46" fmla="*/ 114 w 144"/>
                  <a:gd name="T47" fmla="*/ 15 h 144"/>
                  <a:gd name="T48" fmla="*/ 130 w 144"/>
                  <a:gd name="T49" fmla="*/ 30 h 144"/>
                  <a:gd name="T50" fmla="*/ 140 w 144"/>
                  <a:gd name="T51" fmla="*/ 50 h 144"/>
                  <a:gd name="T52" fmla="*/ 144 w 144"/>
                  <a:gd name="T53" fmla="*/ 72 h 144"/>
                  <a:gd name="T54" fmla="*/ 140 w 144"/>
                  <a:gd name="T55" fmla="*/ 94 h 144"/>
                  <a:gd name="T56" fmla="*/ 130 w 144"/>
                  <a:gd name="T57" fmla="*/ 114 h 144"/>
                  <a:gd name="T58" fmla="*/ 114 w 144"/>
                  <a:gd name="T59" fmla="*/ 130 h 144"/>
                  <a:gd name="T60" fmla="*/ 94 w 144"/>
                  <a:gd name="T61" fmla="*/ 140 h 144"/>
                  <a:gd name="T62" fmla="*/ 72 w 144"/>
                  <a:gd name="T63" fmla="*/ 144 h 144"/>
                  <a:gd name="T64" fmla="*/ 48 w 144"/>
                  <a:gd name="T65" fmla="*/ 140 h 144"/>
                  <a:gd name="T66" fmla="*/ 29 w 144"/>
                  <a:gd name="T67" fmla="*/ 130 h 144"/>
                  <a:gd name="T68" fmla="*/ 13 w 144"/>
                  <a:gd name="T69" fmla="*/ 114 h 144"/>
                  <a:gd name="T70" fmla="*/ 3 w 144"/>
                  <a:gd name="T71" fmla="*/ 94 h 144"/>
                  <a:gd name="T72" fmla="*/ 0 w 144"/>
                  <a:gd name="T73" fmla="*/ 72 h 144"/>
                  <a:gd name="T74" fmla="*/ 3 w 144"/>
                  <a:gd name="T75" fmla="*/ 50 h 144"/>
                  <a:gd name="T76" fmla="*/ 13 w 144"/>
                  <a:gd name="T77" fmla="*/ 30 h 144"/>
                  <a:gd name="T78" fmla="*/ 29 w 144"/>
                  <a:gd name="T79" fmla="*/ 15 h 144"/>
                  <a:gd name="T80" fmla="*/ 48 w 144"/>
                  <a:gd name="T81" fmla="*/ 4 h 144"/>
                  <a:gd name="T82" fmla="*/ 72 w 144"/>
                  <a:gd name="T8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4" h="144">
                    <a:moveTo>
                      <a:pt x="72" y="15"/>
                    </a:moveTo>
                    <a:lnTo>
                      <a:pt x="54" y="17"/>
                    </a:lnTo>
                    <a:lnTo>
                      <a:pt x="38" y="26"/>
                    </a:lnTo>
                    <a:lnTo>
                      <a:pt x="25" y="38"/>
                    </a:lnTo>
                    <a:lnTo>
                      <a:pt x="17" y="54"/>
                    </a:lnTo>
                    <a:lnTo>
                      <a:pt x="14" y="72"/>
                    </a:lnTo>
                    <a:lnTo>
                      <a:pt x="17" y="91"/>
                    </a:lnTo>
                    <a:lnTo>
                      <a:pt x="25" y="106"/>
                    </a:lnTo>
                    <a:lnTo>
                      <a:pt x="38" y="118"/>
                    </a:lnTo>
                    <a:lnTo>
                      <a:pt x="54" y="127"/>
                    </a:lnTo>
                    <a:lnTo>
                      <a:pt x="72" y="130"/>
                    </a:lnTo>
                    <a:lnTo>
                      <a:pt x="89" y="127"/>
                    </a:lnTo>
                    <a:lnTo>
                      <a:pt x="105" y="118"/>
                    </a:lnTo>
                    <a:lnTo>
                      <a:pt x="118" y="106"/>
                    </a:lnTo>
                    <a:lnTo>
                      <a:pt x="126" y="91"/>
                    </a:lnTo>
                    <a:lnTo>
                      <a:pt x="130" y="72"/>
                    </a:lnTo>
                    <a:lnTo>
                      <a:pt x="126" y="54"/>
                    </a:lnTo>
                    <a:lnTo>
                      <a:pt x="118" y="38"/>
                    </a:lnTo>
                    <a:lnTo>
                      <a:pt x="105" y="26"/>
                    </a:lnTo>
                    <a:lnTo>
                      <a:pt x="89" y="17"/>
                    </a:lnTo>
                    <a:lnTo>
                      <a:pt x="72" y="15"/>
                    </a:lnTo>
                    <a:close/>
                    <a:moveTo>
                      <a:pt x="72" y="0"/>
                    </a:moveTo>
                    <a:lnTo>
                      <a:pt x="94" y="4"/>
                    </a:lnTo>
                    <a:lnTo>
                      <a:pt x="114" y="15"/>
                    </a:lnTo>
                    <a:lnTo>
                      <a:pt x="130" y="30"/>
                    </a:lnTo>
                    <a:lnTo>
                      <a:pt x="140" y="50"/>
                    </a:lnTo>
                    <a:lnTo>
                      <a:pt x="144" y="72"/>
                    </a:lnTo>
                    <a:lnTo>
                      <a:pt x="140" y="94"/>
                    </a:lnTo>
                    <a:lnTo>
                      <a:pt x="130" y="114"/>
                    </a:lnTo>
                    <a:lnTo>
                      <a:pt x="114" y="130"/>
                    </a:lnTo>
                    <a:lnTo>
                      <a:pt x="94" y="140"/>
                    </a:lnTo>
                    <a:lnTo>
                      <a:pt x="72" y="144"/>
                    </a:lnTo>
                    <a:lnTo>
                      <a:pt x="48" y="140"/>
                    </a:lnTo>
                    <a:lnTo>
                      <a:pt x="29" y="130"/>
                    </a:lnTo>
                    <a:lnTo>
                      <a:pt x="13" y="114"/>
                    </a:lnTo>
                    <a:lnTo>
                      <a:pt x="3" y="94"/>
                    </a:lnTo>
                    <a:lnTo>
                      <a:pt x="0" y="72"/>
                    </a:lnTo>
                    <a:lnTo>
                      <a:pt x="3" y="50"/>
                    </a:lnTo>
                    <a:lnTo>
                      <a:pt x="13" y="30"/>
                    </a:lnTo>
                    <a:lnTo>
                      <a:pt x="29" y="15"/>
                    </a:lnTo>
                    <a:lnTo>
                      <a:pt x="48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2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3262313" y="2840038"/>
                <a:ext cx="228600" cy="228600"/>
              </a:xfrm>
              <a:custGeom>
                <a:avLst/>
                <a:gdLst>
                  <a:gd name="T0" fmla="*/ 72 w 144"/>
                  <a:gd name="T1" fmla="*/ 14 h 144"/>
                  <a:gd name="T2" fmla="*/ 55 w 144"/>
                  <a:gd name="T3" fmla="*/ 17 h 144"/>
                  <a:gd name="T4" fmla="*/ 39 w 144"/>
                  <a:gd name="T5" fmla="*/ 26 h 144"/>
                  <a:gd name="T6" fmla="*/ 26 w 144"/>
                  <a:gd name="T7" fmla="*/ 38 h 144"/>
                  <a:gd name="T8" fmla="*/ 18 w 144"/>
                  <a:gd name="T9" fmla="*/ 53 h 144"/>
                  <a:gd name="T10" fmla="*/ 14 w 144"/>
                  <a:gd name="T11" fmla="*/ 72 h 144"/>
                  <a:gd name="T12" fmla="*/ 18 w 144"/>
                  <a:gd name="T13" fmla="*/ 90 h 144"/>
                  <a:gd name="T14" fmla="*/ 26 w 144"/>
                  <a:gd name="T15" fmla="*/ 106 h 144"/>
                  <a:gd name="T16" fmla="*/ 39 w 144"/>
                  <a:gd name="T17" fmla="*/ 118 h 144"/>
                  <a:gd name="T18" fmla="*/ 55 w 144"/>
                  <a:gd name="T19" fmla="*/ 127 h 144"/>
                  <a:gd name="T20" fmla="*/ 72 w 144"/>
                  <a:gd name="T21" fmla="*/ 129 h 144"/>
                  <a:gd name="T22" fmla="*/ 90 w 144"/>
                  <a:gd name="T23" fmla="*/ 127 h 144"/>
                  <a:gd name="T24" fmla="*/ 106 w 144"/>
                  <a:gd name="T25" fmla="*/ 118 h 144"/>
                  <a:gd name="T26" fmla="*/ 119 w 144"/>
                  <a:gd name="T27" fmla="*/ 106 h 144"/>
                  <a:gd name="T28" fmla="*/ 127 w 144"/>
                  <a:gd name="T29" fmla="*/ 90 h 144"/>
                  <a:gd name="T30" fmla="*/ 130 w 144"/>
                  <a:gd name="T31" fmla="*/ 72 h 144"/>
                  <a:gd name="T32" fmla="*/ 127 w 144"/>
                  <a:gd name="T33" fmla="*/ 53 h 144"/>
                  <a:gd name="T34" fmla="*/ 119 w 144"/>
                  <a:gd name="T35" fmla="*/ 38 h 144"/>
                  <a:gd name="T36" fmla="*/ 106 w 144"/>
                  <a:gd name="T37" fmla="*/ 26 h 144"/>
                  <a:gd name="T38" fmla="*/ 90 w 144"/>
                  <a:gd name="T39" fmla="*/ 17 h 144"/>
                  <a:gd name="T40" fmla="*/ 72 w 144"/>
                  <a:gd name="T41" fmla="*/ 14 h 144"/>
                  <a:gd name="T42" fmla="*/ 72 w 144"/>
                  <a:gd name="T43" fmla="*/ 0 h 144"/>
                  <a:gd name="T44" fmla="*/ 95 w 144"/>
                  <a:gd name="T45" fmla="*/ 4 h 144"/>
                  <a:gd name="T46" fmla="*/ 115 w 144"/>
                  <a:gd name="T47" fmla="*/ 14 h 144"/>
                  <a:gd name="T48" fmla="*/ 130 w 144"/>
                  <a:gd name="T49" fmla="*/ 30 h 144"/>
                  <a:gd name="T50" fmla="*/ 141 w 144"/>
                  <a:gd name="T51" fmla="*/ 50 h 144"/>
                  <a:gd name="T52" fmla="*/ 144 w 144"/>
                  <a:gd name="T53" fmla="*/ 72 h 144"/>
                  <a:gd name="T54" fmla="*/ 141 w 144"/>
                  <a:gd name="T55" fmla="*/ 94 h 144"/>
                  <a:gd name="T56" fmla="*/ 130 w 144"/>
                  <a:gd name="T57" fmla="*/ 114 h 144"/>
                  <a:gd name="T58" fmla="*/ 115 w 144"/>
                  <a:gd name="T59" fmla="*/ 129 h 144"/>
                  <a:gd name="T60" fmla="*/ 95 w 144"/>
                  <a:gd name="T61" fmla="*/ 140 h 144"/>
                  <a:gd name="T62" fmla="*/ 72 w 144"/>
                  <a:gd name="T63" fmla="*/ 144 h 144"/>
                  <a:gd name="T64" fmla="*/ 49 w 144"/>
                  <a:gd name="T65" fmla="*/ 140 h 144"/>
                  <a:gd name="T66" fmla="*/ 30 w 144"/>
                  <a:gd name="T67" fmla="*/ 129 h 144"/>
                  <a:gd name="T68" fmla="*/ 14 w 144"/>
                  <a:gd name="T69" fmla="*/ 114 h 144"/>
                  <a:gd name="T70" fmla="*/ 3 w 144"/>
                  <a:gd name="T71" fmla="*/ 94 h 144"/>
                  <a:gd name="T72" fmla="*/ 0 w 144"/>
                  <a:gd name="T73" fmla="*/ 72 h 144"/>
                  <a:gd name="T74" fmla="*/ 3 w 144"/>
                  <a:gd name="T75" fmla="*/ 50 h 144"/>
                  <a:gd name="T76" fmla="*/ 14 w 144"/>
                  <a:gd name="T77" fmla="*/ 30 h 144"/>
                  <a:gd name="T78" fmla="*/ 30 w 144"/>
                  <a:gd name="T79" fmla="*/ 14 h 144"/>
                  <a:gd name="T80" fmla="*/ 49 w 144"/>
                  <a:gd name="T81" fmla="*/ 4 h 144"/>
                  <a:gd name="T82" fmla="*/ 72 w 144"/>
                  <a:gd name="T8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4" h="144">
                    <a:moveTo>
                      <a:pt x="72" y="14"/>
                    </a:moveTo>
                    <a:lnTo>
                      <a:pt x="55" y="17"/>
                    </a:lnTo>
                    <a:lnTo>
                      <a:pt x="39" y="26"/>
                    </a:lnTo>
                    <a:lnTo>
                      <a:pt x="26" y="38"/>
                    </a:lnTo>
                    <a:lnTo>
                      <a:pt x="18" y="53"/>
                    </a:lnTo>
                    <a:lnTo>
                      <a:pt x="14" y="72"/>
                    </a:lnTo>
                    <a:lnTo>
                      <a:pt x="18" y="90"/>
                    </a:lnTo>
                    <a:lnTo>
                      <a:pt x="26" y="106"/>
                    </a:lnTo>
                    <a:lnTo>
                      <a:pt x="39" y="118"/>
                    </a:lnTo>
                    <a:lnTo>
                      <a:pt x="55" y="127"/>
                    </a:lnTo>
                    <a:lnTo>
                      <a:pt x="72" y="129"/>
                    </a:lnTo>
                    <a:lnTo>
                      <a:pt x="90" y="127"/>
                    </a:lnTo>
                    <a:lnTo>
                      <a:pt x="106" y="118"/>
                    </a:lnTo>
                    <a:lnTo>
                      <a:pt x="119" y="106"/>
                    </a:lnTo>
                    <a:lnTo>
                      <a:pt x="127" y="90"/>
                    </a:lnTo>
                    <a:lnTo>
                      <a:pt x="130" y="72"/>
                    </a:lnTo>
                    <a:lnTo>
                      <a:pt x="127" y="53"/>
                    </a:lnTo>
                    <a:lnTo>
                      <a:pt x="119" y="38"/>
                    </a:lnTo>
                    <a:lnTo>
                      <a:pt x="106" y="26"/>
                    </a:lnTo>
                    <a:lnTo>
                      <a:pt x="90" y="17"/>
                    </a:lnTo>
                    <a:lnTo>
                      <a:pt x="72" y="14"/>
                    </a:lnTo>
                    <a:close/>
                    <a:moveTo>
                      <a:pt x="72" y="0"/>
                    </a:moveTo>
                    <a:lnTo>
                      <a:pt x="95" y="4"/>
                    </a:lnTo>
                    <a:lnTo>
                      <a:pt x="115" y="14"/>
                    </a:lnTo>
                    <a:lnTo>
                      <a:pt x="130" y="30"/>
                    </a:lnTo>
                    <a:lnTo>
                      <a:pt x="141" y="50"/>
                    </a:lnTo>
                    <a:lnTo>
                      <a:pt x="144" y="72"/>
                    </a:lnTo>
                    <a:lnTo>
                      <a:pt x="141" y="94"/>
                    </a:lnTo>
                    <a:lnTo>
                      <a:pt x="130" y="114"/>
                    </a:lnTo>
                    <a:lnTo>
                      <a:pt x="115" y="129"/>
                    </a:lnTo>
                    <a:lnTo>
                      <a:pt x="95" y="140"/>
                    </a:lnTo>
                    <a:lnTo>
                      <a:pt x="72" y="144"/>
                    </a:lnTo>
                    <a:lnTo>
                      <a:pt x="49" y="140"/>
                    </a:lnTo>
                    <a:lnTo>
                      <a:pt x="30" y="129"/>
                    </a:lnTo>
                    <a:lnTo>
                      <a:pt x="14" y="114"/>
                    </a:lnTo>
                    <a:lnTo>
                      <a:pt x="3" y="94"/>
                    </a:lnTo>
                    <a:lnTo>
                      <a:pt x="0" y="72"/>
                    </a:lnTo>
                    <a:lnTo>
                      <a:pt x="3" y="50"/>
                    </a:lnTo>
                    <a:lnTo>
                      <a:pt x="14" y="30"/>
                    </a:lnTo>
                    <a:lnTo>
                      <a:pt x="30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33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3011488" y="3343275"/>
                <a:ext cx="228600" cy="228600"/>
              </a:xfrm>
              <a:custGeom>
                <a:avLst/>
                <a:gdLst>
                  <a:gd name="T0" fmla="*/ 72 w 144"/>
                  <a:gd name="T1" fmla="*/ 14 h 144"/>
                  <a:gd name="T2" fmla="*/ 54 w 144"/>
                  <a:gd name="T3" fmla="*/ 17 h 144"/>
                  <a:gd name="T4" fmla="*/ 38 w 144"/>
                  <a:gd name="T5" fmla="*/ 26 h 144"/>
                  <a:gd name="T6" fmla="*/ 25 w 144"/>
                  <a:gd name="T7" fmla="*/ 38 h 144"/>
                  <a:gd name="T8" fmla="*/ 17 w 144"/>
                  <a:gd name="T9" fmla="*/ 53 h 144"/>
                  <a:gd name="T10" fmla="*/ 15 w 144"/>
                  <a:gd name="T11" fmla="*/ 72 h 144"/>
                  <a:gd name="T12" fmla="*/ 17 w 144"/>
                  <a:gd name="T13" fmla="*/ 90 h 144"/>
                  <a:gd name="T14" fmla="*/ 25 w 144"/>
                  <a:gd name="T15" fmla="*/ 106 h 144"/>
                  <a:gd name="T16" fmla="*/ 38 w 144"/>
                  <a:gd name="T17" fmla="*/ 117 h 144"/>
                  <a:gd name="T18" fmla="*/ 54 w 144"/>
                  <a:gd name="T19" fmla="*/ 127 h 144"/>
                  <a:gd name="T20" fmla="*/ 72 w 144"/>
                  <a:gd name="T21" fmla="*/ 129 h 144"/>
                  <a:gd name="T22" fmla="*/ 89 w 144"/>
                  <a:gd name="T23" fmla="*/ 127 h 144"/>
                  <a:gd name="T24" fmla="*/ 105 w 144"/>
                  <a:gd name="T25" fmla="*/ 117 h 144"/>
                  <a:gd name="T26" fmla="*/ 118 w 144"/>
                  <a:gd name="T27" fmla="*/ 106 h 144"/>
                  <a:gd name="T28" fmla="*/ 126 w 144"/>
                  <a:gd name="T29" fmla="*/ 90 h 144"/>
                  <a:gd name="T30" fmla="*/ 130 w 144"/>
                  <a:gd name="T31" fmla="*/ 72 h 144"/>
                  <a:gd name="T32" fmla="*/ 126 w 144"/>
                  <a:gd name="T33" fmla="*/ 53 h 144"/>
                  <a:gd name="T34" fmla="*/ 118 w 144"/>
                  <a:gd name="T35" fmla="*/ 38 h 144"/>
                  <a:gd name="T36" fmla="*/ 105 w 144"/>
                  <a:gd name="T37" fmla="*/ 26 h 144"/>
                  <a:gd name="T38" fmla="*/ 89 w 144"/>
                  <a:gd name="T39" fmla="*/ 17 h 144"/>
                  <a:gd name="T40" fmla="*/ 72 w 144"/>
                  <a:gd name="T41" fmla="*/ 14 h 144"/>
                  <a:gd name="T42" fmla="*/ 72 w 144"/>
                  <a:gd name="T43" fmla="*/ 0 h 144"/>
                  <a:gd name="T44" fmla="*/ 95 w 144"/>
                  <a:gd name="T45" fmla="*/ 4 h 144"/>
                  <a:gd name="T46" fmla="*/ 114 w 144"/>
                  <a:gd name="T47" fmla="*/ 13 h 144"/>
                  <a:gd name="T48" fmla="*/ 130 w 144"/>
                  <a:gd name="T49" fmla="*/ 30 h 144"/>
                  <a:gd name="T50" fmla="*/ 141 w 144"/>
                  <a:gd name="T51" fmla="*/ 49 h 144"/>
                  <a:gd name="T52" fmla="*/ 144 w 144"/>
                  <a:gd name="T53" fmla="*/ 72 h 144"/>
                  <a:gd name="T54" fmla="*/ 141 w 144"/>
                  <a:gd name="T55" fmla="*/ 94 h 144"/>
                  <a:gd name="T56" fmla="*/ 130 w 144"/>
                  <a:gd name="T57" fmla="*/ 113 h 144"/>
                  <a:gd name="T58" fmla="*/ 114 w 144"/>
                  <a:gd name="T59" fmla="*/ 129 h 144"/>
                  <a:gd name="T60" fmla="*/ 95 w 144"/>
                  <a:gd name="T61" fmla="*/ 140 h 144"/>
                  <a:gd name="T62" fmla="*/ 72 w 144"/>
                  <a:gd name="T63" fmla="*/ 144 h 144"/>
                  <a:gd name="T64" fmla="*/ 49 w 144"/>
                  <a:gd name="T65" fmla="*/ 140 h 144"/>
                  <a:gd name="T66" fmla="*/ 29 w 144"/>
                  <a:gd name="T67" fmla="*/ 129 h 144"/>
                  <a:gd name="T68" fmla="*/ 14 w 144"/>
                  <a:gd name="T69" fmla="*/ 113 h 144"/>
                  <a:gd name="T70" fmla="*/ 3 w 144"/>
                  <a:gd name="T71" fmla="*/ 94 h 144"/>
                  <a:gd name="T72" fmla="*/ 0 w 144"/>
                  <a:gd name="T73" fmla="*/ 72 h 144"/>
                  <a:gd name="T74" fmla="*/ 3 w 144"/>
                  <a:gd name="T75" fmla="*/ 49 h 144"/>
                  <a:gd name="T76" fmla="*/ 14 w 144"/>
                  <a:gd name="T77" fmla="*/ 30 h 144"/>
                  <a:gd name="T78" fmla="*/ 29 w 144"/>
                  <a:gd name="T79" fmla="*/ 13 h 144"/>
                  <a:gd name="T80" fmla="*/ 49 w 144"/>
                  <a:gd name="T81" fmla="*/ 4 h 144"/>
                  <a:gd name="T82" fmla="*/ 72 w 144"/>
                  <a:gd name="T8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4" h="144">
                    <a:moveTo>
                      <a:pt x="72" y="14"/>
                    </a:moveTo>
                    <a:lnTo>
                      <a:pt x="54" y="17"/>
                    </a:lnTo>
                    <a:lnTo>
                      <a:pt x="38" y="26"/>
                    </a:lnTo>
                    <a:lnTo>
                      <a:pt x="25" y="38"/>
                    </a:lnTo>
                    <a:lnTo>
                      <a:pt x="17" y="53"/>
                    </a:lnTo>
                    <a:lnTo>
                      <a:pt x="15" y="72"/>
                    </a:lnTo>
                    <a:lnTo>
                      <a:pt x="17" y="90"/>
                    </a:lnTo>
                    <a:lnTo>
                      <a:pt x="25" y="106"/>
                    </a:lnTo>
                    <a:lnTo>
                      <a:pt x="38" y="117"/>
                    </a:lnTo>
                    <a:lnTo>
                      <a:pt x="54" y="127"/>
                    </a:lnTo>
                    <a:lnTo>
                      <a:pt x="72" y="129"/>
                    </a:lnTo>
                    <a:lnTo>
                      <a:pt x="89" y="127"/>
                    </a:lnTo>
                    <a:lnTo>
                      <a:pt x="105" y="117"/>
                    </a:lnTo>
                    <a:lnTo>
                      <a:pt x="118" y="106"/>
                    </a:lnTo>
                    <a:lnTo>
                      <a:pt x="126" y="90"/>
                    </a:lnTo>
                    <a:lnTo>
                      <a:pt x="130" y="72"/>
                    </a:lnTo>
                    <a:lnTo>
                      <a:pt x="126" y="53"/>
                    </a:lnTo>
                    <a:lnTo>
                      <a:pt x="118" y="38"/>
                    </a:lnTo>
                    <a:lnTo>
                      <a:pt x="105" y="26"/>
                    </a:lnTo>
                    <a:lnTo>
                      <a:pt x="89" y="17"/>
                    </a:lnTo>
                    <a:lnTo>
                      <a:pt x="72" y="14"/>
                    </a:lnTo>
                    <a:close/>
                    <a:moveTo>
                      <a:pt x="72" y="0"/>
                    </a:moveTo>
                    <a:lnTo>
                      <a:pt x="95" y="4"/>
                    </a:lnTo>
                    <a:lnTo>
                      <a:pt x="114" y="13"/>
                    </a:lnTo>
                    <a:lnTo>
                      <a:pt x="130" y="30"/>
                    </a:lnTo>
                    <a:lnTo>
                      <a:pt x="141" y="49"/>
                    </a:lnTo>
                    <a:lnTo>
                      <a:pt x="144" y="72"/>
                    </a:lnTo>
                    <a:lnTo>
                      <a:pt x="141" y="94"/>
                    </a:lnTo>
                    <a:lnTo>
                      <a:pt x="130" y="113"/>
                    </a:lnTo>
                    <a:lnTo>
                      <a:pt x="114" y="129"/>
                    </a:lnTo>
                    <a:lnTo>
                      <a:pt x="95" y="140"/>
                    </a:lnTo>
                    <a:lnTo>
                      <a:pt x="72" y="144"/>
                    </a:lnTo>
                    <a:lnTo>
                      <a:pt x="49" y="140"/>
                    </a:lnTo>
                    <a:lnTo>
                      <a:pt x="29" y="129"/>
                    </a:lnTo>
                    <a:lnTo>
                      <a:pt x="14" y="113"/>
                    </a:lnTo>
                    <a:lnTo>
                      <a:pt x="3" y="94"/>
                    </a:lnTo>
                    <a:lnTo>
                      <a:pt x="0" y="72"/>
                    </a:lnTo>
                    <a:lnTo>
                      <a:pt x="3" y="49"/>
                    </a:lnTo>
                    <a:lnTo>
                      <a:pt x="14" y="30"/>
                    </a:lnTo>
                    <a:lnTo>
                      <a:pt x="29" y="13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6" name="Скругленный прямоугольник 7">
            <a:extLst/>
          </p:cNvPr>
          <p:cNvSpPr/>
          <p:nvPr/>
        </p:nvSpPr>
        <p:spPr>
          <a:xfrm>
            <a:off x="1863725" y="1708150"/>
            <a:ext cx="7148513" cy="1468438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 стрелкой 86">
            <a:extLst/>
          </p:cNvPr>
          <p:cNvCxnSpPr>
            <a:cxnSpLocks/>
          </p:cNvCxnSpPr>
          <p:nvPr/>
        </p:nvCxnSpPr>
        <p:spPr>
          <a:xfrm flipV="1">
            <a:off x="6599238" y="1450975"/>
            <a:ext cx="0" cy="657225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кругленный прямоугольник 7">
            <a:extLst/>
          </p:cNvPr>
          <p:cNvSpPr/>
          <p:nvPr/>
        </p:nvSpPr>
        <p:spPr>
          <a:xfrm>
            <a:off x="333375" y="725488"/>
            <a:ext cx="3297238" cy="469900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ГИС «Единая система идентификации и аутентификации»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960563" y="2155825"/>
            <a:ext cx="3643312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cap="all" dirty="0" smtClean="0">
                <a:solidFill>
                  <a:srgbClr val="D1551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Портал </a:t>
            </a:r>
            <a:r>
              <a:rPr lang="ru-RU" altLang="ru-RU" sz="1100" b="1" cap="all" dirty="0">
                <a:solidFill>
                  <a:srgbClr val="D1551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непрерывного медицинского и фармацевтического образования </a:t>
            </a:r>
            <a:r>
              <a:rPr lang="en-US" altLang="ru-RU" sz="1100" b="1" cap="all" dirty="0">
                <a:solidFill>
                  <a:srgbClr val="D1551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ru-RU" altLang="ru-RU" sz="1100" b="1" cap="all" dirty="0">
                <a:solidFill>
                  <a:srgbClr val="D1551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du.rosminzdrav.ru</a:t>
            </a:r>
          </a:p>
        </p:txBody>
      </p:sp>
      <p:sp>
        <p:nvSpPr>
          <p:cNvPr id="90" name="Прямоугольник 89">
            <a:extLst/>
          </p:cNvPr>
          <p:cNvSpPr/>
          <p:nvPr/>
        </p:nvSpPr>
        <p:spPr>
          <a:xfrm>
            <a:off x="1981200" y="2732088"/>
            <a:ext cx="5175250" cy="31591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bIns="34290" anchor="ctr"/>
          <a:lstStyle/>
          <a:p>
            <a:pPr algn="ctr"/>
            <a:r>
              <a:rPr lang="ru-RU" alt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Платформа онлайн-обучения Портала</a:t>
            </a:r>
          </a:p>
        </p:txBody>
      </p:sp>
      <p:sp>
        <p:nvSpPr>
          <p:cNvPr id="91" name="Скругленный прямоугольник 7">
            <a:extLst/>
          </p:cNvPr>
          <p:cNvSpPr/>
          <p:nvPr/>
        </p:nvSpPr>
        <p:spPr>
          <a:xfrm>
            <a:off x="7496175" y="2024063"/>
            <a:ext cx="1393825" cy="1023937"/>
          </a:xfrm>
          <a:prstGeom prst="roundRect">
            <a:avLst>
              <a:gd name="adj" fmla="val 392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Подсистема аккредитации специалистов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501900" y="1728788"/>
            <a:ext cx="403225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Информационная система обеспечения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непрерывного медицинского образования</a:t>
            </a:r>
          </a:p>
        </p:txBody>
      </p:sp>
      <p:sp>
        <p:nvSpPr>
          <p:cNvPr id="93" name="Скругленный прямоугольник 7">
            <a:extLst/>
          </p:cNvPr>
          <p:cNvSpPr/>
          <p:nvPr/>
        </p:nvSpPr>
        <p:spPr>
          <a:xfrm>
            <a:off x="333375" y="1706563"/>
            <a:ext cx="1214438" cy="1470025"/>
          </a:xfrm>
          <a:prstGeom prst="roundRect">
            <a:avLst>
              <a:gd name="adj" fmla="val 39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cap="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Федеральный реестр сведений о документах об образовании</a:t>
            </a:r>
          </a:p>
        </p:txBody>
      </p:sp>
      <p:sp>
        <p:nvSpPr>
          <p:cNvPr id="94" name="Скругленный прямоугольник 7">
            <a:extLst/>
          </p:cNvPr>
          <p:cNvSpPr/>
          <p:nvPr/>
        </p:nvSpPr>
        <p:spPr>
          <a:xfrm>
            <a:off x="333375" y="3455988"/>
            <a:ext cx="1106488" cy="1558925"/>
          </a:xfrm>
          <a:prstGeom prst="roundRect">
            <a:avLst>
              <a:gd name="adj" fmla="val 39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cap="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Единая веб-платформа для онлайн-курсов с функцией «одно окно» </a:t>
            </a:r>
          </a:p>
        </p:txBody>
      </p:sp>
      <p:sp>
        <p:nvSpPr>
          <p:cNvPr id="95" name="Скругленный прямоугольник 7">
            <a:extLst/>
          </p:cNvPr>
          <p:cNvSpPr/>
          <p:nvPr/>
        </p:nvSpPr>
        <p:spPr>
          <a:xfrm>
            <a:off x="1592263" y="3455988"/>
            <a:ext cx="1258887" cy="1558925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Медицинские справочники и калькуляторы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Электронные периодические издания</a:t>
            </a:r>
          </a:p>
        </p:txBody>
      </p:sp>
      <p:sp>
        <p:nvSpPr>
          <p:cNvPr id="96" name="Скругленный прямоугольник 7">
            <a:extLst/>
          </p:cNvPr>
          <p:cNvSpPr/>
          <p:nvPr/>
        </p:nvSpPr>
        <p:spPr>
          <a:xfrm>
            <a:off x="7496175" y="3455988"/>
            <a:ext cx="1517650" cy="735012"/>
          </a:xfrm>
          <a:prstGeom prst="roundRect">
            <a:avLst>
              <a:gd name="adj" fmla="val 392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Рубрикатор клинических рекомендаций Минздрава России</a:t>
            </a:r>
          </a:p>
        </p:txBody>
      </p:sp>
      <p:sp>
        <p:nvSpPr>
          <p:cNvPr id="97" name="Скругленный прямоугольник 7">
            <a:extLst/>
          </p:cNvPr>
          <p:cNvSpPr/>
          <p:nvPr/>
        </p:nvSpPr>
        <p:spPr>
          <a:xfrm>
            <a:off x="7494588" y="4191000"/>
            <a:ext cx="1517650" cy="823913"/>
          </a:xfrm>
          <a:prstGeom prst="roundRect">
            <a:avLst>
              <a:gd name="adj" fmla="val 392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Федеральная электронная медицинская библиотека Минздрава России</a:t>
            </a:r>
          </a:p>
        </p:txBody>
      </p:sp>
      <p:sp>
        <p:nvSpPr>
          <p:cNvPr id="98" name="Скругленный прямоугольник 7">
            <a:extLst/>
          </p:cNvPr>
          <p:cNvSpPr/>
          <p:nvPr/>
        </p:nvSpPr>
        <p:spPr>
          <a:xfrm>
            <a:off x="5130800" y="3790950"/>
            <a:ext cx="1724025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9" name="Скругленный прямоугольник 7">
            <a:extLst/>
          </p:cNvPr>
          <p:cNvSpPr/>
          <p:nvPr/>
        </p:nvSpPr>
        <p:spPr>
          <a:xfrm>
            <a:off x="5283200" y="3943350"/>
            <a:ext cx="1724025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0" name="Скругленный прямоугольник 7">
            <a:extLst/>
          </p:cNvPr>
          <p:cNvSpPr/>
          <p:nvPr/>
        </p:nvSpPr>
        <p:spPr>
          <a:xfrm>
            <a:off x="5435600" y="4095750"/>
            <a:ext cx="1724025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1" name="Скругленный прямоугольник 7">
            <a:extLst/>
          </p:cNvPr>
          <p:cNvSpPr/>
          <p:nvPr/>
        </p:nvSpPr>
        <p:spPr>
          <a:xfrm>
            <a:off x="5588000" y="4248150"/>
            <a:ext cx="1724025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7">
            <a:extLst/>
          </p:cNvPr>
          <p:cNvSpPr/>
          <p:nvPr/>
        </p:nvSpPr>
        <p:spPr>
          <a:xfrm>
            <a:off x="5740400" y="4400550"/>
            <a:ext cx="1724025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Сторонние платформы онлайн-обучения</a:t>
            </a:r>
          </a:p>
        </p:txBody>
      </p:sp>
      <p:sp>
        <p:nvSpPr>
          <p:cNvPr id="103" name="Скругленный прямоугольник 7">
            <a:extLst/>
          </p:cNvPr>
          <p:cNvSpPr/>
          <p:nvPr/>
        </p:nvSpPr>
        <p:spPr>
          <a:xfrm>
            <a:off x="2914650" y="3790950"/>
            <a:ext cx="2005013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4" name="Скругленный прямоугольник 7">
            <a:extLst/>
          </p:cNvPr>
          <p:cNvSpPr/>
          <p:nvPr/>
        </p:nvSpPr>
        <p:spPr>
          <a:xfrm>
            <a:off x="3067050" y="3943350"/>
            <a:ext cx="2005013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7">
            <a:extLst/>
          </p:cNvPr>
          <p:cNvSpPr/>
          <p:nvPr/>
        </p:nvSpPr>
        <p:spPr>
          <a:xfrm>
            <a:off x="3219450" y="4095750"/>
            <a:ext cx="2005013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7">
            <a:extLst/>
          </p:cNvPr>
          <p:cNvSpPr/>
          <p:nvPr/>
        </p:nvSpPr>
        <p:spPr>
          <a:xfrm>
            <a:off x="3371850" y="4248150"/>
            <a:ext cx="2005013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7">
            <a:extLst/>
          </p:cNvPr>
          <p:cNvSpPr/>
          <p:nvPr/>
        </p:nvSpPr>
        <p:spPr>
          <a:xfrm>
            <a:off x="3524250" y="4400550"/>
            <a:ext cx="2005013" cy="368300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Информационные системы образовательных организаций</a:t>
            </a:r>
          </a:p>
        </p:txBody>
      </p:sp>
      <p:cxnSp>
        <p:nvCxnSpPr>
          <p:cNvPr id="108" name="Прямая со стрелкой 107">
            <a:extLst/>
          </p:cNvPr>
          <p:cNvCxnSpPr>
            <a:cxnSpLocks/>
          </p:cNvCxnSpPr>
          <p:nvPr/>
        </p:nvCxnSpPr>
        <p:spPr>
          <a:xfrm>
            <a:off x="6524625" y="1458913"/>
            <a:ext cx="0" cy="649287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/>
          </p:cNvPr>
          <p:cNvCxnSpPr>
            <a:cxnSpLocks/>
          </p:cNvCxnSpPr>
          <p:nvPr/>
        </p:nvCxnSpPr>
        <p:spPr>
          <a:xfrm flipV="1">
            <a:off x="2640013" y="1182688"/>
            <a:ext cx="0" cy="962025"/>
          </a:xfrm>
          <a:prstGeom prst="straightConnector1">
            <a:avLst/>
          </a:prstGeom>
          <a:ln w="12700">
            <a:solidFill>
              <a:srgbClr val="D1551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/>
          </p:cNvPr>
          <p:cNvCxnSpPr>
            <a:cxnSpLocks/>
          </p:cNvCxnSpPr>
          <p:nvPr/>
        </p:nvCxnSpPr>
        <p:spPr>
          <a:xfrm flipH="1">
            <a:off x="1547813" y="1235075"/>
            <a:ext cx="2281237" cy="4714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/>
          </p:cNvPr>
          <p:cNvCxnSpPr>
            <a:cxnSpLocks/>
          </p:cNvCxnSpPr>
          <p:nvPr/>
        </p:nvCxnSpPr>
        <p:spPr>
          <a:xfrm flipV="1">
            <a:off x="1439863" y="3048000"/>
            <a:ext cx="592137" cy="455613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/>
          </p:cNvPr>
          <p:cNvCxnSpPr>
            <a:cxnSpLocks/>
          </p:cNvCxnSpPr>
          <p:nvPr/>
        </p:nvCxnSpPr>
        <p:spPr>
          <a:xfrm flipH="1">
            <a:off x="1439863" y="3048000"/>
            <a:ext cx="520700" cy="392113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/>
          </p:cNvPr>
          <p:cNvCxnSpPr>
            <a:cxnSpLocks/>
          </p:cNvCxnSpPr>
          <p:nvPr/>
        </p:nvCxnSpPr>
        <p:spPr>
          <a:xfrm>
            <a:off x="2222500" y="3048000"/>
            <a:ext cx="0" cy="390525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/>
          </p:cNvPr>
          <p:cNvCxnSpPr>
            <a:cxnSpLocks/>
          </p:cNvCxnSpPr>
          <p:nvPr/>
        </p:nvCxnSpPr>
        <p:spPr>
          <a:xfrm>
            <a:off x="6280150" y="3048000"/>
            <a:ext cx="17463" cy="893763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/>
          </p:cNvPr>
          <p:cNvCxnSpPr>
            <a:cxnSpLocks/>
          </p:cNvCxnSpPr>
          <p:nvPr/>
        </p:nvCxnSpPr>
        <p:spPr>
          <a:xfrm>
            <a:off x="6450013" y="3048000"/>
            <a:ext cx="11112" cy="104775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/>
          </p:cNvPr>
          <p:cNvCxnSpPr>
            <a:cxnSpLocks/>
          </p:cNvCxnSpPr>
          <p:nvPr/>
        </p:nvCxnSpPr>
        <p:spPr>
          <a:xfrm>
            <a:off x="6602413" y="3048000"/>
            <a:ext cx="11112" cy="118745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/>
          </p:cNvPr>
          <p:cNvCxnSpPr>
            <a:cxnSpLocks/>
          </p:cNvCxnSpPr>
          <p:nvPr/>
        </p:nvCxnSpPr>
        <p:spPr>
          <a:xfrm>
            <a:off x="6754813" y="3048000"/>
            <a:ext cx="0" cy="135255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/>
          </p:cNvPr>
          <p:cNvCxnSpPr>
            <a:cxnSpLocks/>
          </p:cNvCxnSpPr>
          <p:nvPr/>
        </p:nvCxnSpPr>
        <p:spPr>
          <a:xfrm>
            <a:off x="6135688" y="3048000"/>
            <a:ext cx="0" cy="752475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/>
          </p:cNvPr>
          <p:cNvCxnSpPr>
            <a:cxnSpLocks/>
          </p:cNvCxnSpPr>
          <p:nvPr/>
        </p:nvCxnSpPr>
        <p:spPr>
          <a:xfrm>
            <a:off x="4060825" y="3048000"/>
            <a:ext cx="0" cy="88423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/>
          </p:cNvPr>
          <p:cNvCxnSpPr>
            <a:cxnSpLocks/>
          </p:cNvCxnSpPr>
          <p:nvPr/>
        </p:nvCxnSpPr>
        <p:spPr>
          <a:xfrm>
            <a:off x="4213225" y="3048000"/>
            <a:ext cx="11113" cy="1039813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/>
          </p:cNvPr>
          <p:cNvCxnSpPr>
            <a:cxnSpLocks/>
          </p:cNvCxnSpPr>
          <p:nvPr/>
        </p:nvCxnSpPr>
        <p:spPr>
          <a:xfrm>
            <a:off x="4365625" y="3048000"/>
            <a:ext cx="11113" cy="1179513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/>
          </p:cNvPr>
          <p:cNvCxnSpPr>
            <a:cxnSpLocks/>
          </p:cNvCxnSpPr>
          <p:nvPr/>
        </p:nvCxnSpPr>
        <p:spPr>
          <a:xfrm>
            <a:off x="4518025" y="3048000"/>
            <a:ext cx="0" cy="1344613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/>
          </p:cNvPr>
          <p:cNvCxnSpPr>
            <a:cxnSpLocks/>
          </p:cNvCxnSpPr>
          <p:nvPr/>
        </p:nvCxnSpPr>
        <p:spPr>
          <a:xfrm>
            <a:off x="3898900" y="3048000"/>
            <a:ext cx="0" cy="74295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/>
          </p:cNvPr>
          <p:cNvCxnSpPr>
            <a:cxnSpLocks/>
          </p:cNvCxnSpPr>
          <p:nvPr/>
        </p:nvCxnSpPr>
        <p:spPr>
          <a:xfrm>
            <a:off x="3998913" y="3048000"/>
            <a:ext cx="0" cy="901700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/>
          </p:cNvPr>
          <p:cNvCxnSpPr>
            <a:cxnSpLocks/>
          </p:cNvCxnSpPr>
          <p:nvPr/>
        </p:nvCxnSpPr>
        <p:spPr>
          <a:xfrm>
            <a:off x="4156075" y="3048000"/>
            <a:ext cx="6350" cy="1057275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/>
          </p:cNvPr>
          <p:cNvCxnSpPr>
            <a:cxnSpLocks/>
          </p:cNvCxnSpPr>
          <p:nvPr/>
        </p:nvCxnSpPr>
        <p:spPr>
          <a:xfrm>
            <a:off x="4303713" y="3048000"/>
            <a:ext cx="11112" cy="1195388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/>
          </p:cNvPr>
          <p:cNvCxnSpPr>
            <a:cxnSpLocks/>
          </p:cNvCxnSpPr>
          <p:nvPr/>
        </p:nvCxnSpPr>
        <p:spPr>
          <a:xfrm>
            <a:off x="4456113" y="3048000"/>
            <a:ext cx="0" cy="1362075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/>
          </p:cNvPr>
          <p:cNvCxnSpPr>
            <a:cxnSpLocks/>
          </p:cNvCxnSpPr>
          <p:nvPr/>
        </p:nvCxnSpPr>
        <p:spPr>
          <a:xfrm flipH="1">
            <a:off x="3836988" y="3048000"/>
            <a:ext cx="1587" cy="760413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/>
          </p:cNvPr>
          <p:cNvCxnSpPr>
            <a:cxnSpLocks/>
          </p:cNvCxnSpPr>
          <p:nvPr/>
        </p:nvCxnSpPr>
        <p:spPr>
          <a:xfrm>
            <a:off x="7159625" y="3048000"/>
            <a:ext cx="336550" cy="39211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>
            <a:extLst/>
          </p:cNvPr>
          <p:cNvCxnSpPr>
            <a:cxnSpLocks/>
            <a:endCxn id="91" idx="0"/>
          </p:cNvCxnSpPr>
          <p:nvPr/>
        </p:nvCxnSpPr>
        <p:spPr>
          <a:xfrm>
            <a:off x="8193088" y="1470025"/>
            <a:ext cx="0" cy="55403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Овал 130"/>
          <p:cNvSpPr/>
          <p:nvPr/>
        </p:nvSpPr>
        <p:spPr>
          <a:xfrm>
            <a:off x="3819526" y="1161386"/>
            <a:ext cx="5216970" cy="30863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203801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Архитектура модернизированного Портала </a:t>
            </a:r>
            <a:r>
              <a:rPr lang="en-US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11" name="Скругленный прямоугольник 7">
            <a:extLst/>
          </p:cNvPr>
          <p:cNvSpPr/>
          <p:nvPr/>
        </p:nvSpPr>
        <p:spPr>
          <a:xfrm>
            <a:off x="283465" y="769544"/>
            <a:ext cx="8631936" cy="4237021"/>
          </a:xfrm>
          <a:prstGeom prst="roundRect">
            <a:avLst>
              <a:gd name="adj" fmla="val 1571"/>
            </a:avLst>
          </a:prstGeom>
          <a:noFill/>
          <a:ln w="19050">
            <a:solidFill>
              <a:srgbClr val="275E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7">
            <a:extLst/>
          </p:cNvPr>
          <p:cNvSpPr/>
          <p:nvPr/>
        </p:nvSpPr>
        <p:spPr>
          <a:xfrm>
            <a:off x="541817" y="897496"/>
            <a:ext cx="2444419" cy="353296"/>
          </a:xfrm>
          <a:prstGeom prst="roundRect">
            <a:avLst>
              <a:gd name="adj" fmla="val 39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специалиста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7">
            <a:extLst/>
          </p:cNvPr>
          <p:cNvSpPr/>
          <p:nvPr/>
        </p:nvSpPr>
        <p:spPr>
          <a:xfrm>
            <a:off x="548554" y="2705768"/>
            <a:ext cx="2444417" cy="358555"/>
          </a:xfrm>
          <a:prstGeom prst="roundRect">
            <a:avLst>
              <a:gd name="adj" fmla="val 39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обучающегося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7">
            <a:extLst/>
          </p:cNvPr>
          <p:cNvSpPr/>
          <p:nvPr/>
        </p:nvSpPr>
        <p:spPr>
          <a:xfrm>
            <a:off x="541819" y="1265067"/>
            <a:ext cx="2444418" cy="473190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высшим медицинским и фармацевтическим образованием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7">
            <a:extLst/>
          </p:cNvPr>
          <p:cNvSpPr/>
          <p:nvPr/>
        </p:nvSpPr>
        <p:spPr>
          <a:xfrm>
            <a:off x="541818" y="1752728"/>
            <a:ext cx="2444418" cy="473462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средним медицинским и фармацевтическим образованием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7">
            <a:extLst/>
          </p:cNvPr>
          <p:cNvSpPr/>
          <p:nvPr/>
        </p:nvSpPr>
        <p:spPr>
          <a:xfrm>
            <a:off x="548553" y="2256507"/>
            <a:ext cx="2444418" cy="316720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высшим немедицинским образованием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7">
            <a:extLst/>
          </p:cNvPr>
          <p:cNvSpPr/>
          <p:nvPr/>
        </p:nvSpPr>
        <p:spPr>
          <a:xfrm>
            <a:off x="541817" y="4611308"/>
            <a:ext cx="2444417" cy="249250"/>
          </a:xfrm>
          <a:prstGeom prst="roundRect">
            <a:avLst>
              <a:gd name="adj" fmla="val 39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пациента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7">
            <a:extLst/>
          </p:cNvPr>
          <p:cNvSpPr/>
          <p:nvPr/>
        </p:nvSpPr>
        <p:spPr>
          <a:xfrm>
            <a:off x="548555" y="3080544"/>
            <a:ext cx="2444418" cy="302397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программам ВО (</a:t>
            </a:r>
            <a:r>
              <a:rPr lang="ru-RU" sz="1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специалитет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7">
            <a:extLst/>
          </p:cNvPr>
          <p:cNvSpPr/>
          <p:nvPr/>
        </p:nvSpPr>
        <p:spPr>
          <a:xfrm>
            <a:off x="548555" y="3407818"/>
            <a:ext cx="2444418" cy="203852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программам СПО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7">
            <a:extLst/>
          </p:cNvPr>
          <p:cNvSpPr/>
          <p:nvPr/>
        </p:nvSpPr>
        <p:spPr>
          <a:xfrm>
            <a:off x="548555" y="3636213"/>
            <a:ext cx="2444418" cy="333267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программам ВО (ординатура, аспирантура)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7">
            <a:extLst/>
          </p:cNvPr>
          <p:cNvSpPr/>
          <p:nvPr/>
        </p:nvSpPr>
        <p:spPr>
          <a:xfrm>
            <a:off x="541817" y="4098567"/>
            <a:ext cx="2444417" cy="358555"/>
          </a:xfrm>
          <a:prstGeom prst="roundRect">
            <a:avLst>
              <a:gd name="adj" fmla="val 39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преподавателя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7">
            <a:extLst/>
          </p:cNvPr>
          <p:cNvSpPr/>
          <p:nvPr/>
        </p:nvSpPr>
        <p:spPr>
          <a:xfrm>
            <a:off x="3321653" y="897496"/>
            <a:ext cx="2522840" cy="532573"/>
          </a:xfrm>
          <a:prstGeom prst="roundRect">
            <a:avLst>
              <a:gd name="adj" fmla="val 3921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методиста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7">
            <a:extLst/>
          </p:cNvPr>
          <p:cNvSpPr/>
          <p:nvPr/>
        </p:nvSpPr>
        <p:spPr>
          <a:xfrm>
            <a:off x="3336078" y="4272653"/>
            <a:ext cx="2508415" cy="590781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работодателя (медицинской и другой организации)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7">
            <a:extLst/>
          </p:cNvPr>
          <p:cNvSpPr/>
          <p:nvPr/>
        </p:nvSpPr>
        <p:spPr>
          <a:xfrm>
            <a:off x="3309536" y="3064323"/>
            <a:ext cx="2508415" cy="590781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органа исполнительной власти в сфере охраны здоровья субъекта РФ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7">
            <a:extLst/>
          </p:cNvPr>
          <p:cNvSpPr/>
          <p:nvPr/>
        </p:nvSpPr>
        <p:spPr>
          <a:xfrm>
            <a:off x="3319237" y="1501662"/>
            <a:ext cx="2525256" cy="421859"/>
          </a:xfrm>
          <a:prstGeom prst="roundRect">
            <a:avLst>
              <a:gd name="adj" fmla="val 3921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провайдера образовательных услуг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7">
            <a:extLst/>
          </p:cNvPr>
          <p:cNvSpPr/>
          <p:nvPr/>
        </p:nvSpPr>
        <p:spPr>
          <a:xfrm>
            <a:off x="3319237" y="1943292"/>
            <a:ext cx="2525256" cy="302397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рганизации,  реализующей ДПП ПК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7">
            <a:extLst/>
          </p:cNvPr>
          <p:cNvSpPr/>
          <p:nvPr/>
        </p:nvSpPr>
        <p:spPr>
          <a:xfrm>
            <a:off x="3319237" y="2270566"/>
            <a:ext cx="2525256" cy="203852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ругих провайдеров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7">
            <a:extLst/>
          </p:cNvPr>
          <p:cNvSpPr/>
          <p:nvPr/>
        </p:nvSpPr>
        <p:spPr>
          <a:xfrm>
            <a:off x="6490411" y="1476190"/>
            <a:ext cx="2163098" cy="421859"/>
          </a:xfrm>
          <a:prstGeom prst="roundRect">
            <a:avLst>
              <a:gd name="adj" fmla="val 3921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рецензента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7">
            <a:extLst/>
          </p:cNvPr>
          <p:cNvSpPr/>
          <p:nvPr/>
        </p:nvSpPr>
        <p:spPr>
          <a:xfrm>
            <a:off x="6490411" y="3089276"/>
            <a:ext cx="2163098" cy="421859"/>
          </a:xfrm>
          <a:prstGeom prst="roundRect">
            <a:avLst>
              <a:gd name="adj" fmla="val 3921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Личный кабинет эксперта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7">
            <a:extLst/>
          </p:cNvPr>
          <p:cNvSpPr/>
          <p:nvPr/>
        </p:nvSpPr>
        <p:spPr>
          <a:xfrm>
            <a:off x="6490411" y="1935079"/>
            <a:ext cx="2163098" cy="302397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рограмм повышения квалификации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7">
            <a:extLst/>
          </p:cNvPr>
          <p:cNvSpPr/>
          <p:nvPr/>
        </p:nvSpPr>
        <p:spPr>
          <a:xfrm>
            <a:off x="6490411" y="2262353"/>
            <a:ext cx="2163098" cy="203852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ИОМ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7">
            <a:extLst/>
          </p:cNvPr>
          <p:cNvSpPr/>
          <p:nvPr/>
        </p:nvSpPr>
        <p:spPr>
          <a:xfrm>
            <a:off x="6490411" y="2490748"/>
            <a:ext cx="2163098" cy="234365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образовательных мероприятий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7">
            <a:extLst/>
          </p:cNvPr>
          <p:cNvSpPr/>
          <p:nvPr/>
        </p:nvSpPr>
        <p:spPr>
          <a:xfrm>
            <a:off x="6490411" y="3547267"/>
            <a:ext cx="2163098" cy="302397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рограмм повышения квалификации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7">
            <a:extLst/>
          </p:cNvPr>
          <p:cNvSpPr/>
          <p:nvPr/>
        </p:nvSpPr>
        <p:spPr>
          <a:xfrm>
            <a:off x="6490411" y="3874541"/>
            <a:ext cx="2163098" cy="203852"/>
          </a:xfrm>
          <a:prstGeom prst="roundRect">
            <a:avLst>
              <a:gd name="adj" fmla="val 3921"/>
            </a:avLst>
          </a:prstGeom>
          <a:noFill/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ИОМ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7">
            <a:extLst/>
          </p:cNvPr>
          <p:cNvSpPr/>
          <p:nvPr/>
        </p:nvSpPr>
        <p:spPr>
          <a:xfrm>
            <a:off x="6146397" y="895114"/>
            <a:ext cx="2525256" cy="441631"/>
          </a:xfrm>
          <a:prstGeom prst="roundRect">
            <a:avLst>
              <a:gd name="adj" fmla="val 392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Платформа онлайн-обучения портала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7">
            <a:extLst/>
          </p:cNvPr>
          <p:cNvSpPr/>
          <p:nvPr/>
        </p:nvSpPr>
        <p:spPr>
          <a:xfrm>
            <a:off x="6230125" y="4272652"/>
            <a:ext cx="2423384" cy="590781"/>
          </a:xfrm>
          <a:prstGeom prst="roundRect">
            <a:avLst>
              <a:gd name="adj" fmla="val 392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Мобильное приложение</a:t>
            </a:r>
            <a:endParaRPr lang="ru-RU" sz="1000" b="1" cap="all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7">
            <a:extLst/>
          </p:cNvPr>
          <p:cNvSpPr/>
          <p:nvPr/>
        </p:nvSpPr>
        <p:spPr>
          <a:xfrm>
            <a:off x="374905" y="841274"/>
            <a:ext cx="8467344" cy="1415234"/>
          </a:xfrm>
          <a:prstGeom prst="roundRect">
            <a:avLst>
              <a:gd name="adj" fmla="val 1571"/>
            </a:avLst>
          </a:prstGeom>
          <a:noFill/>
          <a:ln w="25400">
            <a:solidFill>
              <a:srgbClr val="D155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7">
            <a:extLst/>
          </p:cNvPr>
          <p:cNvSpPr/>
          <p:nvPr/>
        </p:nvSpPr>
        <p:spPr>
          <a:xfrm>
            <a:off x="3166619" y="2293538"/>
            <a:ext cx="5675630" cy="2624758"/>
          </a:xfrm>
          <a:prstGeom prst="roundRect">
            <a:avLst>
              <a:gd name="adj" fmla="val 1571"/>
            </a:avLst>
          </a:prstGeom>
          <a:noFill/>
          <a:ln w="25400">
            <a:solidFill>
              <a:srgbClr val="D1551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173358" y="3009461"/>
            <a:ext cx="2791214" cy="712295"/>
          </a:xfrm>
          <a:prstGeom prst="ellipse">
            <a:avLst/>
          </a:prstGeom>
          <a:noFill/>
          <a:ln w="38100">
            <a:solidFill>
              <a:srgbClr val="D1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61841"/>
            <a:ext cx="8311282" cy="39745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Планируемые возможности территориального органа исполнительной власти в сфере охраны здоровья в личной кабинете Портала </a:t>
            </a:r>
            <a:r>
              <a:rPr lang="en-US" sz="16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edu.rosminzdrav.ru</a:t>
            </a:r>
            <a:r>
              <a:rPr lang="ru-RU" sz="16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6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 bwMode="auto">
          <a:xfrm>
            <a:off x="285227" y="831376"/>
            <a:ext cx="8573547" cy="443751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Контроль (управление) образовательной активностью специалистов здравоохранения региона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08041" y="1307644"/>
            <a:ext cx="425972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57013" y="1804098"/>
            <a:ext cx="7795951" cy="36245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Формирование потребности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в обучении по актуальным вопросам (информирование провайдеров обучения)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57013" y="1354129"/>
            <a:ext cx="7795951" cy="37272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Анализ активности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специалистов здравоохранения региона в разрезе организаций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и должностей (отчеты)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08041" y="1766962"/>
            <a:ext cx="425972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Овал 51"/>
          <p:cNvSpPr/>
          <p:nvPr/>
        </p:nvSpPr>
        <p:spPr>
          <a:xfrm>
            <a:off x="308041" y="2239840"/>
            <a:ext cx="425972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Овал 52"/>
          <p:cNvSpPr/>
          <p:nvPr/>
        </p:nvSpPr>
        <p:spPr>
          <a:xfrm>
            <a:off x="308042" y="2768399"/>
            <a:ext cx="425971" cy="4051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53353" y="2241793"/>
            <a:ext cx="7802923" cy="40689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Анализ предложений по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обучению (поиск программ, </a:t>
            </a:r>
            <a:r>
              <a:rPr kumimoji="0" 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ИОМов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мероприятий)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50595" y="2729484"/>
            <a:ext cx="7808180" cy="444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Контроль и управление формирования заявок на обучение.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14460" y="3282196"/>
            <a:ext cx="425971" cy="4051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057013" y="3243281"/>
            <a:ext cx="7808180" cy="444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Возможность указания на необходимость освоения отдельных элементов (ИОМ) и контроля их освоения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314460" y="3929416"/>
            <a:ext cx="8573547" cy="498230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Контроль образовательной деятельности организаций, осуществляющих обучение по ДПП ПК в регионе, в том числе подведомственных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314460" y="4531788"/>
            <a:ext cx="8573547" cy="498230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Обеспечение контроля и реализации финансирования обучения по ДПП ПК за счет средств НСЗ территориального ФОМС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51692"/>
            <a:ext cx="8311282" cy="54237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внедрения системы непрерывного образования специалистов здравоохранения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graphicFrame>
        <p:nvGraphicFramePr>
          <p:cNvPr id="3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541157"/>
              </p:ext>
            </p:extLst>
          </p:nvPr>
        </p:nvGraphicFramePr>
        <p:xfrm>
          <a:off x="240938" y="734124"/>
          <a:ext cx="8712967" cy="1022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9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2011 - 2012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Регламентация непрерывности обучения медицинских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фармацевтических работников 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(273-ФЗ «Об образовании в Российской Федерации»)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Регламентация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новой процедуры допуска к профессиональной деятельности (323 ФЗ «Об основах охраны здоровья граждан в Российской Федерации»)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748087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295424"/>
              </p:ext>
            </p:extLst>
          </p:nvPr>
        </p:nvGraphicFramePr>
        <p:xfrm>
          <a:off x="240938" y="1795451"/>
          <a:ext cx="8712967" cy="1027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71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2013 - 2015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Создание Координационного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совета по развитию непрерывного медицинского и фармацевтического образования Минздрава России (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Приказ Минздрава России от 18.02.2013 N 82)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Реализация</a:t>
                      </a:r>
                      <a:r>
                        <a:rPr lang="ru-RU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пилотного проекта по отработке основных принципов непрерывного медицинского образования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(Приказ Минздрава России от 11.11.2013 года №837)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317738"/>
              </p:ext>
            </p:extLst>
          </p:nvPr>
        </p:nvGraphicFramePr>
        <p:xfrm>
          <a:off x="240938" y="2861528"/>
          <a:ext cx="8712967" cy="10693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0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679"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 </a:t>
                      </a:r>
                      <a:endParaRPr lang="ru-RU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Разработка Портала непрерывного медицинского и фармацевтического образования Минздрава России (</a:t>
                      </a:r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edu.rosminzdrav.ru)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Формирование требований для допуска к периодической аккредитации (Приказ Минздрава от02.06.2016 года №334н)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8000" marR="108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00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2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56666"/>
            <a:ext cx="8311282" cy="5374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Возможности/обязанности медицинских </a:t>
            </a:r>
            <a:r>
              <a:rPr lang="ru-RU" sz="18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организаций </a:t>
            </a:r>
            <a:r>
              <a:rPr lang="ru-RU" sz="1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обучению  специалистов здравоохранения в рамках непрерывного образования с</a:t>
            </a:r>
            <a:endParaRPr lang="ru-RU" sz="18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452551" y="806515"/>
            <a:ext cx="404746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72979" y="809022"/>
            <a:ext cx="7407479" cy="67076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Необходимость обеспечения возможности обучения, минимального для допуска к последующей процедуре аккредитации 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72979" y="2516807"/>
            <a:ext cx="7429461" cy="6193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Возможность «бесплатного» обучения: по любым ИОМ, по ДПП ПК за счет средств федерального бюджета, на многих образовательных мероприятиях, 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65330" y="1540147"/>
            <a:ext cx="404745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72979" y="1541222"/>
            <a:ext cx="7419099" cy="90937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Контроль регистрации, выбора образовательных элементов и обучения с использованием технических средств Портала, в том числе и по ДПП ПК в 144 часа («сертификационных» цикла)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74049" y="2499220"/>
            <a:ext cx="404745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72979" y="3198964"/>
            <a:ext cx="7429461" cy="41416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Возможность обучения по ДПП ПК за счет средств НСЗ ТФОМС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5330" y="3198963"/>
            <a:ext cx="404745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72979" y="3690243"/>
            <a:ext cx="7429461" cy="6440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Возможность взаимодействия с образовательными организациями по разработке актуальных ДПП ПК, в том числе за счет средств НСЗ ТФОМС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5330" y="3690243"/>
            <a:ext cx="404745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1698" y="4411528"/>
            <a:ext cx="7429461" cy="6440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Обеспечение возможности специалистам принимать участие в дистанционных  информационных и образовательных мероприятиях 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4049" y="4411528"/>
            <a:ext cx="404745" cy="414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3706" t="11752" r="23609" b="23567"/>
          <a:stretch/>
        </p:blipFill>
        <p:spPr>
          <a:xfrm>
            <a:off x="119664" y="737896"/>
            <a:ext cx="8832312" cy="440560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50058" y="1549218"/>
            <a:ext cx="3794760" cy="350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  <a:endParaRPr lang="ru-RU" sz="28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5894" cy="2193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903430" y="995508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49537" y="991679"/>
            <a:ext cx="7228569" cy="954732"/>
          </a:xfrm>
          <a:prstGeom prst="roundRect">
            <a:avLst>
              <a:gd name="adj" fmla="val 731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Постоянное повышение профессионального уровня -обязанность медицинского работника и требование к допуску к профессиональной деятельности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903430" y="3569548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03430" y="2358503"/>
            <a:ext cx="273050" cy="2698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35925" y="2374685"/>
            <a:ext cx="7257316" cy="787965"/>
          </a:xfrm>
          <a:prstGeom prst="roundRect">
            <a:avLst>
              <a:gd name="adj" fmla="val 1192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Внедрение механизмов непрерывного образования обеспечивает доступность, актуальность, разнообразие и качество обучения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71538" y="3569548"/>
            <a:ext cx="7228569" cy="760107"/>
          </a:xfrm>
          <a:prstGeom prst="roundRect">
            <a:avLst>
              <a:gd name="adj" fmla="val 616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Учет образовательной активности в рамках непрерывного образования осуществляется на Портале edu.rosminzdrav.ru</a:t>
            </a:r>
          </a:p>
        </p:txBody>
      </p:sp>
    </p:spTree>
    <p:extLst>
      <p:ext uri="{BB962C8B-B14F-4D97-AF65-F5344CB8AC3E}">
        <p14:creationId xmlns:p14="http://schemas.microsoft.com/office/powerpoint/2010/main" val="23708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4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3391"/>
            <a:ext cx="9144000" cy="181355"/>
          </a:xfrm>
          <a:prstGeom prst="rect">
            <a:avLst/>
          </a:prstGeom>
          <a:solidFill>
            <a:srgbClr val="2253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0903"/>
            <a:ext cx="9144000" cy="90869"/>
          </a:xfrm>
          <a:prstGeom prst="rect">
            <a:avLst/>
          </a:prstGeom>
          <a:solidFill>
            <a:srgbClr val="EC4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876865"/>
            <a:ext cx="9143999" cy="40192"/>
          </a:xfrm>
          <a:prstGeom prst="rect">
            <a:avLst/>
          </a:prstGeom>
          <a:solidFill>
            <a:srgbClr val="EC4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35" y="380497"/>
            <a:ext cx="1417128" cy="1417128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938134" y="3318710"/>
            <a:ext cx="7267732" cy="17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ЦЕНТР РАЗВИТИЯ НЕПРЕРЫВНОГО МЕДИЦИНСКОГО И ФАРМАЦЕВТИЧЕСКОГО ОБРАЗОВАНИЯ </a:t>
            </a:r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НА </a:t>
            </a: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БАЗЕ РНИМУ ИМЕНИ Н.И. </a:t>
            </a:r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ПИРОГОВА</a:t>
            </a:r>
          </a:p>
          <a:p>
            <a:pPr algn="ctr">
              <a:defRPr/>
            </a:pPr>
            <a:endParaRPr lang="ru-RU" altLang="ru-RU" sz="1200" b="1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algn="ctr">
              <a:defRPr/>
            </a:pPr>
            <a:endParaRPr lang="ru-RU" altLang="ru-RU" sz="1400" b="1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1200" b="1" cap="all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Электронная почта: </a:t>
            </a:r>
            <a:r>
              <a:rPr lang="ru-RU" altLang="ru-RU" sz="12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hlinkClick r:id="rId4"/>
              </a:rPr>
              <a:t>SUPPORT@EDU.ROSMINZDRAV.RU</a:t>
            </a:r>
            <a:endParaRPr lang="ru-RU" altLang="ru-RU" sz="1200" b="1" dirty="0" smtClean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>
              <a:defRPr/>
            </a:pPr>
            <a:endParaRPr lang="ru-RU" altLang="ru-RU" sz="1200" b="1" dirty="0" smtClean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12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КРУГЛОСУТОЧНОЕ ОНЛАЙН </a:t>
            </a:r>
            <a:r>
              <a:rPr lang="ru-RU" altLang="ru-RU" sz="12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КОНСУЛЬТИРОВАНИЕ НА </a:t>
            </a:r>
            <a:r>
              <a:rPr lang="ru-RU" altLang="ru-RU" sz="12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EDU.ROSMINZDRAV.RU</a:t>
            </a:r>
            <a:endParaRPr lang="ru-RU" altLang="ru-RU" sz="1200" b="1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algn="ctr">
              <a:defRPr/>
            </a:pPr>
            <a:endParaRPr lang="ru-RU" altLang="ru-RU" sz="1200" b="1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1344253" y="2602531"/>
            <a:ext cx="6455492" cy="67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ru-RU" sz="3200" cap="all" dirty="0" smtClean="0">
                <a:solidFill>
                  <a:srgbClr val="22538E"/>
                </a:solidFill>
              </a:rPr>
              <a:t>Спасибо за внимание!</a:t>
            </a:r>
            <a:endParaRPr lang="ru-RU" sz="3200" dirty="0">
              <a:solidFill>
                <a:srgbClr val="225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12962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Нормативно-правовая база изменения процедуры допуска к профессиональной деятельности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68301" y="918792"/>
            <a:ext cx="8415147" cy="66672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Федеральный закон от 21.11.2011 года №323-ФЗ «Об основах охраны здоровья граждан в Российской Федерации» в редакции Федерального закона от 29.12.2015 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№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389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-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ФЗ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301" y="1729433"/>
            <a:ext cx="8415147" cy="111583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Приказ Минздрава России от 25 февраля 2016 г. N 127н «Об утверждении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сроков и этапов аккредитации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специалистов, а также категорий лиц, имеющих медицинское, фармацевтическое или иное образование и подлежащих аккредитации специалистов»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 редакции приказов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Минздрава России от 22.12.2017 г. N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1043н от 21.12.2018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г. N 898н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8300" y="2992757"/>
            <a:ext cx="8415147" cy="716610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Приказ Минздрава России от 2 июня 2016 г. N 334н "Об утверждении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Положения об аккредитации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специалистов»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301" y="3849310"/>
            <a:ext cx="8415146" cy="89885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Приказ Минздрава России от 6 июня 2016 года N 352н «Об утверждении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порядка выдачи свидетельства об аккредитации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специалиста, формы свидетельства об аккредитации специалиста и технических требований к нему»</a:t>
            </a:r>
          </a:p>
        </p:txBody>
      </p:sp>
    </p:spTree>
    <p:extLst>
      <p:ext uri="{BB962C8B-B14F-4D97-AF65-F5344CB8AC3E}">
        <p14:creationId xmlns:p14="http://schemas.microsoft.com/office/powerpoint/2010/main" val="4667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96606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и виды аккредитации </a:t>
            </a:r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специалиста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 bwMode="auto">
          <a:xfrm>
            <a:off x="725214" y="2642532"/>
            <a:ext cx="7991749" cy="352285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Cambria" pitchFamily="18" charset="0"/>
              </a:rPr>
              <a:t>ПЕРВИЧНАЯ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25214" y="3029636"/>
            <a:ext cx="7991749" cy="28613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>
                <a:latin typeface="Cambria" pitchFamily="18" charset="0"/>
              </a:rPr>
              <a:t>После выполнения учебного плана по программам СПО или ВО (</a:t>
            </a:r>
            <a:r>
              <a:rPr lang="ru-RU" dirty="0" err="1">
                <a:latin typeface="Cambria" pitchFamily="18" charset="0"/>
              </a:rPr>
              <a:t>специалитет</a:t>
            </a:r>
            <a:r>
              <a:rPr lang="ru-RU" dirty="0">
                <a:latin typeface="Cambria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25214" y="3457749"/>
            <a:ext cx="8010799" cy="352285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Cambria" pitchFamily="18" charset="0"/>
              </a:rPr>
              <a:t>ПЕРВИЧНАЯ СПЕЦИАЛИЗИРОВАННАЯ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25214" y="3838058"/>
            <a:ext cx="8010799" cy="306104"/>
          </a:xfrm>
          <a:prstGeom prst="roundRect">
            <a:avLst>
              <a:gd name="adj" fmla="val 1925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>
                <a:latin typeface="Cambria" pitchFamily="18" charset="0"/>
              </a:rPr>
              <a:t>После выполнения учебного плана по программам ВО (ординатура) или ДПО </a:t>
            </a:r>
            <a:r>
              <a:rPr lang="ru-RU" dirty="0" smtClean="0">
                <a:latin typeface="Cambria" pitchFamily="18" charset="0"/>
              </a:rPr>
              <a:t>(ПП)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25214" y="4269659"/>
            <a:ext cx="8010799" cy="338065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Cambria" pitchFamily="18" charset="0"/>
              </a:rPr>
              <a:t>ПЕРИОДИЧЕСКАЯ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5214" y="4659057"/>
            <a:ext cx="8010799" cy="26962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>
                <a:latin typeface="Cambria" pitchFamily="18" charset="0"/>
              </a:rPr>
              <a:t>После пятилетнего периода профессиональной деятельности по специальности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5214" y="989901"/>
            <a:ext cx="7965780" cy="1351264"/>
          </a:xfrm>
          <a:prstGeom prst="roundRect">
            <a:avLst>
              <a:gd name="adj" fmla="val 77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cap="all" dirty="0" smtClean="0">
                <a:latin typeface="Cambria" panose="02040503050406030204" pitchFamily="18" charset="0"/>
                <a:ea typeface="Cambria" panose="02040503050406030204" pitchFamily="18" charset="0"/>
              </a:rPr>
              <a:t>Аккредитация специалиста – новая процедура допуска к профессиональной деятельности</a:t>
            </a: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езависимость (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аккредитационные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комиссии);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объективность (компьютерное тестирование и решение ситуационных задач, использование чек-листов);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нификация (единый банк контрольно-измерительных материалов)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аккредитация специалиста</a:t>
            </a:r>
            <a:endParaRPr lang="ru-RU" sz="2000" b="1" dirty="0">
              <a:solidFill>
                <a:srgbClr val="22538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979712" y="3135003"/>
            <a:ext cx="6793450" cy="372579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Оценка портфолио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23020" y="4617404"/>
            <a:ext cx="6776360" cy="351702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Тестирование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5024" y="3527669"/>
            <a:ext cx="5451158" cy="983852"/>
          </a:xfrm>
          <a:prstGeom prst="roundRect">
            <a:avLst>
              <a:gd name="adj" fmla="val 8286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Отчет за последние 5 лет о профессиональной деятельности, включающий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сведения об индивидуальных профессиональных достижениях, сведения об освоении программ повышения квалификации, обеспечивающих непрерывное совершенствование профессиональных навыков и квалификации…</a:t>
            </a:r>
            <a:endParaRPr lang="ru-RU" sz="12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5024" y="3147551"/>
            <a:ext cx="1285916" cy="364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Этап 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86512" y="3556412"/>
            <a:ext cx="2486650" cy="448669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Профессиональное портфолио</a:t>
            </a:r>
            <a:endParaRPr lang="ru-RU" sz="12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6512" y="4062852"/>
            <a:ext cx="2486650" cy="4486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Образовательное портфолио</a:t>
            </a:r>
            <a:endParaRPr lang="ru-RU" sz="12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956182" y="3759178"/>
            <a:ext cx="318317" cy="1588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956182" y="4169033"/>
            <a:ext cx="316650" cy="3414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505024" y="4617404"/>
            <a:ext cx="1285916" cy="351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Этап 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805" y="736279"/>
            <a:ext cx="8488613" cy="2846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4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Первичная и первичная специализированная аккредитация</a:t>
            </a:r>
            <a:endParaRPr lang="ru-RU" sz="1400" cap="all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8804" y="2814657"/>
            <a:ext cx="8488613" cy="2846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4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Периодическая аккредитация</a:t>
            </a:r>
            <a:endParaRPr lang="ru-RU" sz="1400" cap="all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96801" y="1060970"/>
            <a:ext cx="6776360" cy="351702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Тестирование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5" y="1060970"/>
            <a:ext cx="1285916" cy="351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Этап 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96801" y="1487678"/>
            <a:ext cx="6776360" cy="351702"/>
          </a:xfrm>
          <a:prstGeom prst="roundRect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Оценка практических навыков в симулированных условиях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805" y="1487678"/>
            <a:ext cx="1285916" cy="351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Этап 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I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96801" y="1901988"/>
            <a:ext cx="6776360" cy="854897"/>
          </a:xfrm>
          <a:prstGeom prst="roundRect">
            <a:avLst>
              <a:gd name="adj" fmla="val 10779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Решение </a:t>
            </a:r>
            <a:r>
              <a:rPr lang="ru-RU" sz="1600" dirty="0">
                <a:solidFill>
                  <a:prstClr val="black"/>
                </a:solidFill>
                <a:latin typeface="Cambria" pitchFamily="18" charset="0"/>
              </a:rPr>
              <a:t>ситуационных 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задач 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itchFamily="18" charset="0"/>
              </a:rPr>
              <a:t>для лиц, получивших высшее медицинское образование 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укрупненной </a:t>
            </a:r>
            <a:r>
              <a:rPr lang="ru-RU" sz="1200" dirty="0">
                <a:solidFill>
                  <a:prstClr val="black"/>
                </a:solidFill>
                <a:latin typeface="Cambria" pitchFamily="18" charset="0"/>
              </a:rPr>
              <a:t>группы специальностей "Клиническая медицина", а также лиц, получивших после 1 января 2020 г. среднее медицинское образование, на которых могут быть возложены отдельные функции лечащего 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врача)</a:t>
            </a:r>
            <a:endParaRPr lang="ru-RU" sz="12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5" y="1901989"/>
            <a:ext cx="1285916" cy="351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Этап 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II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859" y="1437223"/>
            <a:ext cx="8430304" cy="1371254"/>
          </a:xfrm>
          <a:prstGeom prst="rect">
            <a:avLst/>
          </a:prstGeom>
          <a:noFill/>
          <a:ln w="38100">
            <a:solidFill>
              <a:srgbClr val="D1551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17" grpId="0"/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57577"/>
            <a:ext cx="5927750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Поэтапная аккредитация специалистов: изменения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277131" y="522940"/>
            <a:ext cx="4662825" cy="4635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500" b="1" dirty="0" smtClean="0"/>
          </a:p>
        </p:txBody>
      </p:sp>
      <p:sp>
        <p:nvSpPr>
          <p:cNvPr id="34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56347" y="68169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78610" y="6769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325091" y="4300665"/>
            <a:ext cx="8710802" cy="271335"/>
          </a:xfrm>
          <a:prstGeom prst="rightArrow">
            <a:avLst/>
          </a:prstGeom>
          <a:solidFill>
            <a:srgbClr val="D1551D"/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0749" y="4642275"/>
            <a:ext cx="104400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2016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8001" y="3908715"/>
            <a:ext cx="8217892" cy="29416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ru-RU" sz="1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Лица, получившие ВО (м. или ф.) по ФГОС  «Стоматология», «Фармация»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58125" y="4642275"/>
            <a:ext cx="104400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2017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53529" y="4642275"/>
            <a:ext cx="104400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2018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74150" y="4642275"/>
            <a:ext cx="104400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2019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29718" y="4642275"/>
            <a:ext cx="104400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2021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78790" y="4642275"/>
            <a:ext cx="104400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2020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007803" y="4642275"/>
            <a:ext cx="1028090" cy="365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2026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926168" y="3464964"/>
            <a:ext cx="7109725" cy="3366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Все лица, получившие ВО (м. или ф.) по ФГОС после 01.01.2017 (</a:t>
            </a:r>
            <a:r>
              <a:rPr lang="ru-RU" sz="11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специалитет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)</a:t>
            </a:r>
            <a:endParaRPr lang="ru-RU" sz="11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83693" y="115621"/>
            <a:ext cx="2252200" cy="451948"/>
          </a:xfrm>
          <a:prstGeom prst="roundRect">
            <a:avLst>
              <a:gd name="adj" fmla="val 13601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ru-RU" sz="11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Все остальные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91754" y="2818718"/>
            <a:ext cx="5944139" cy="568372"/>
          </a:xfrm>
          <a:prstGeom prst="roundRect">
            <a:avLst>
              <a:gd name="adj" fmla="val 11873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1" indent="-285750">
              <a:buFontTx/>
              <a:buChar char="-"/>
              <a:defRPr/>
            </a:pPr>
            <a:r>
              <a:rPr lang="ru-RU" sz="1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се лица, получившие ВО (ЗО и мед. науки, </a:t>
            </a:r>
            <a:r>
              <a:rPr lang="ru-RU" sz="11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специалитет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), и имеющие документы, установленные МОН;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 </a:t>
            </a:r>
            <a:r>
              <a:rPr lang="ru-RU" sz="1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получившие СПО по ФГОС после 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01.01.2018 г.</a:t>
            </a:r>
            <a:endParaRPr lang="ru-RU" sz="11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8" name="Прямоугольник 1"/>
          <p:cNvSpPr>
            <a:spLocks noChangeArrowheads="1"/>
          </p:cNvSpPr>
          <p:nvPr/>
        </p:nvSpPr>
        <p:spPr bwMode="auto">
          <a:xfrm>
            <a:off x="161146" y="781362"/>
            <a:ext cx="4719709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ru-RU" sz="1200" i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Приказ Минздрава России от 25 февраля 2016 г. N 127н "Об утверждении сроков и этапов аккредитации специалистов</a:t>
            </a:r>
            <a:r>
              <a:rPr lang="ru-RU" sz="1200" i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…», приказ Минздрава </a:t>
            </a:r>
            <a:r>
              <a:rPr lang="ru-RU" sz="1200" i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России </a:t>
            </a:r>
            <a:r>
              <a:rPr lang="ru-RU" sz="1200" i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от 22.12.2017 г. </a:t>
            </a:r>
            <a:r>
              <a:rPr lang="ru-RU" sz="1200" i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 </a:t>
            </a:r>
            <a:r>
              <a:rPr lang="ru-RU" sz="1200" i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1043н, приказ 898н Минздрава России от 21.12.2018 г.</a:t>
            </a:r>
            <a:endParaRPr lang="ru-RU" sz="1200" i="1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29124" y="690374"/>
            <a:ext cx="3507998" cy="1390096"/>
          </a:xfrm>
          <a:prstGeom prst="roundRect">
            <a:avLst>
              <a:gd name="adj" fmla="val 6790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1" indent="-285750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лица, получившие образование в иностранных государствах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</a:t>
            </a:r>
            <a:r>
              <a:rPr lang="ru-RU" sz="1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получившие иное ВО по ФГОС после 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01.01.2020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</a:t>
            </a:r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получившие ВО (м. или ф.) по программам ординатуры, </a:t>
            </a:r>
            <a:r>
              <a:rPr lang="ru-RU" sz="11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бакалавриата</a:t>
            </a:r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и магистратуры по 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ФГОС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лица, получившие 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ПП</a:t>
            </a:r>
            <a:r>
              <a:rPr lang="ru-RU" sz="1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м. или ф</a:t>
            </a:r>
            <a:r>
              <a:rPr lang="ru-RU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231706" y="2166285"/>
            <a:ext cx="4804187" cy="571689"/>
          </a:xfrm>
          <a:prstGeom prst="roundRect">
            <a:avLst>
              <a:gd name="adj" fmla="val 8023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1" indent="-285750">
              <a:buFontTx/>
              <a:buChar char="-"/>
              <a:defRPr/>
            </a:pPr>
            <a:r>
              <a:rPr lang="ru-RU" sz="1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лица, получившие ВО (м. или ф.) по программам 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ординатуры и ПП</a:t>
            </a:r>
            <a:r>
              <a:rPr lang="ru-RU" sz="1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м. или ф. после </a:t>
            </a:r>
            <a:r>
              <a:rPr lang="ru-RU" sz="1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01.01.2019 по специальностям  кардиология, неврология, терапия, ОВП, онкология, педиатрия</a:t>
            </a:r>
            <a:endParaRPr lang="ru-RU" sz="11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4" y="147055"/>
            <a:ext cx="8311282" cy="3974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538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к профессиональной деятельности через аккредитацию специалиста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0" y="635403"/>
            <a:ext cx="1863306" cy="116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725214" y="622762"/>
            <a:ext cx="7744416" cy="14235"/>
          </a:xfrm>
          <a:prstGeom prst="line">
            <a:avLst/>
          </a:prstGeom>
          <a:ln w="57150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8478106" y="620569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" y="56666"/>
            <a:ext cx="548722" cy="548722"/>
          </a:xfrm>
          <a:prstGeom prst="rect">
            <a:avLst/>
          </a:prstGeom>
        </p:spPr>
      </p:pic>
      <p:sp>
        <p:nvSpPr>
          <p:cNvPr id="26" name="Скругленный прямоугольник 59"/>
          <p:cNvSpPr>
            <a:spLocks noChangeArrowheads="1"/>
          </p:cNvSpPr>
          <p:nvPr/>
        </p:nvSpPr>
        <p:spPr bwMode="auto">
          <a:xfrm>
            <a:off x="217708" y="4531282"/>
            <a:ext cx="8719673" cy="37628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alt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Профессиональная деятельность в течение 5 лет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8474" y="3081044"/>
            <a:ext cx="8756216" cy="2864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  е  п  р  е  р  ы  в  н  о  е       о   б  р  а  з  о  в  а  н  и  е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Скругленный прямоугольник 59"/>
          <p:cNvSpPr>
            <a:spLocks noChangeArrowheads="1"/>
          </p:cNvSpPr>
          <p:nvPr/>
        </p:nvSpPr>
        <p:spPr bwMode="auto">
          <a:xfrm>
            <a:off x="217708" y="2728978"/>
            <a:ext cx="8738612" cy="32967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ru-RU" alt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Профессиональная деятельность в течение 5 лет</a:t>
            </a:r>
          </a:p>
        </p:txBody>
      </p:sp>
      <p:sp>
        <p:nvSpPr>
          <p:cNvPr id="29" name="Скругленный прямоугольник 58"/>
          <p:cNvSpPr>
            <a:spLocks noChangeArrowheads="1"/>
          </p:cNvSpPr>
          <p:nvPr/>
        </p:nvSpPr>
        <p:spPr bwMode="auto">
          <a:xfrm>
            <a:off x="217708" y="2031718"/>
            <a:ext cx="2277399" cy="38684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Первичная аккредитация</a:t>
            </a:r>
            <a:endParaRPr lang="ru-RU" alt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5400000">
            <a:off x="4451850" y="2505353"/>
            <a:ext cx="195828" cy="1314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7708" y="1443980"/>
            <a:ext cx="2277399" cy="3866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Специалитет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86493" y="1443980"/>
            <a:ext cx="3727683" cy="3866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Профессиональная переподготовка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83244" y="1437422"/>
            <a:ext cx="2354431" cy="3866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квалификации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 rot="5400000">
            <a:off x="1631058" y="3705372"/>
            <a:ext cx="126452" cy="127942"/>
          </a:xfrm>
          <a:prstGeom prst="rightArrow">
            <a:avLst/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86493" y="843800"/>
            <a:ext cx="3727683" cy="3417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Ординатура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12191" y="1176746"/>
            <a:ext cx="453970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Скругленный прямоугольник 58"/>
          <p:cNvSpPr>
            <a:spLocks noChangeArrowheads="1"/>
          </p:cNvSpPr>
          <p:nvPr/>
        </p:nvSpPr>
        <p:spPr bwMode="auto">
          <a:xfrm>
            <a:off x="6583244" y="2017986"/>
            <a:ext cx="2371447" cy="39600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Периодическая аккредитация</a:t>
            </a:r>
            <a:endParaRPr lang="ru-RU" alt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Скругленный прямоугольник 58"/>
          <p:cNvSpPr>
            <a:spLocks noChangeArrowheads="1"/>
          </p:cNvSpPr>
          <p:nvPr/>
        </p:nvSpPr>
        <p:spPr bwMode="auto">
          <a:xfrm>
            <a:off x="2686493" y="2017986"/>
            <a:ext cx="3727683" cy="39600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Первичная специализированная аккредитация</a:t>
            </a:r>
            <a:endParaRPr lang="ru-RU" alt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1381" y="4208863"/>
            <a:ext cx="8733309" cy="298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  е  п  р  е  р  ы  в  н  о  е       о   б  р  а  з  о  в  а  н  и  е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Скругленный прямоугольник 58"/>
          <p:cNvSpPr>
            <a:spLocks noChangeArrowheads="1"/>
          </p:cNvSpPr>
          <p:nvPr/>
        </p:nvSpPr>
        <p:spPr bwMode="auto">
          <a:xfrm>
            <a:off x="221382" y="3582539"/>
            <a:ext cx="2323344" cy="341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Периодическая аккредитация</a:t>
            </a:r>
            <a:endParaRPr lang="ru-RU" alt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Стрелка вправо 58"/>
          <p:cNvSpPr/>
          <p:nvPr/>
        </p:nvSpPr>
        <p:spPr bwMode="auto">
          <a:xfrm rot="5400000">
            <a:off x="1386040" y="2505353"/>
            <a:ext cx="195828" cy="1314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 bwMode="auto">
          <a:xfrm rot="5400000">
            <a:off x="7645520" y="2518714"/>
            <a:ext cx="195828" cy="1314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Стрелка вправо 60"/>
          <p:cNvSpPr/>
          <p:nvPr/>
        </p:nvSpPr>
        <p:spPr bwMode="auto">
          <a:xfrm rot="5400000">
            <a:off x="7663321" y="1884186"/>
            <a:ext cx="156343" cy="1314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Стрелка вправо 61"/>
          <p:cNvSpPr/>
          <p:nvPr/>
        </p:nvSpPr>
        <p:spPr bwMode="auto">
          <a:xfrm rot="5400000">
            <a:off x="1397395" y="1877628"/>
            <a:ext cx="156343" cy="1314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 bwMode="auto">
          <a:xfrm rot="5400000">
            <a:off x="4471592" y="1884186"/>
            <a:ext cx="156343" cy="1314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Скругленный прямоугольник 58"/>
          <p:cNvSpPr>
            <a:spLocks noChangeArrowheads="1"/>
          </p:cNvSpPr>
          <p:nvPr/>
        </p:nvSpPr>
        <p:spPr bwMode="auto">
          <a:xfrm>
            <a:off x="6583244" y="3582539"/>
            <a:ext cx="2354137" cy="341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Периодическая аккредитация</a:t>
            </a:r>
            <a:endParaRPr lang="ru-RU" alt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Стрелка вправо 64"/>
          <p:cNvSpPr/>
          <p:nvPr/>
        </p:nvSpPr>
        <p:spPr bwMode="auto">
          <a:xfrm rot="5400000">
            <a:off x="1401523" y="3427325"/>
            <a:ext cx="174235" cy="14722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 bwMode="auto">
          <a:xfrm rot="5400000">
            <a:off x="1397166" y="3990469"/>
            <a:ext cx="215105" cy="14390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Стрелка вправо 66"/>
          <p:cNvSpPr/>
          <p:nvPr/>
        </p:nvSpPr>
        <p:spPr bwMode="auto">
          <a:xfrm rot="5400000" flipH="1">
            <a:off x="7714874" y="3997148"/>
            <a:ext cx="190240" cy="1331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Стрелка вправо 67"/>
          <p:cNvSpPr/>
          <p:nvPr/>
        </p:nvSpPr>
        <p:spPr bwMode="auto">
          <a:xfrm rot="5400000" flipH="1">
            <a:off x="7731412" y="3409801"/>
            <a:ext cx="154096" cy="1362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7708" y="856242"/>
            <a:ext cx="2277399" cy="3866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Среднее профессиональное образование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0314" y="1178317"/>
            <a:ext cx="453970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>
            <a:off x="8476774" y="621994"/>
            <a:ext cx="667226" cy="768"/>
          </a:xfrm>
          <a:prstGeom prst="line">
            <a:avLst/>
          </a:prstGeom>
          <a:ln w="57150">
            <a:solidFill>
              <a:srgbClr val="225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2" grpId="0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10217</TotalTime>
  <Words>2996</Words>
  <Application>Microsoft Office PowerPoint</Application>
  <PresentationFormat>Экран (16:9)</PresentationFormat>
  <Paragraphs>423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Century Gothic</vt:lpstr>
      <vt:lpstr>Georgia</vt:lpstr>
      <vt:lpstr>Tahoma</vt:lpstr>
      <vt:lpstr>Тема Office</vt:lpstr>
      <vt:lpstr>Презентация PowerPoint</vt:lpstr>
      <vt:lpstr>Предпосылки внедрения непрерывного образования специалистов здравоохранения</vt:lpstr>
      <vt:lpstr>Этапы внедрения и нормативно-правовое регулирование непрерывного образования. Изменение системы допуска к профессиональной деятельности</vt:lpstr>
      <vt:lpstr>Этапы внедрения системы непрерывного образования специалистов здравоохранения</vt:lpstr>
      <vt:lpstr>Нормативно-правовая база изменения процедуры допуска к профессиональной деятельности</vt:lpstr>
      <vt:lpstr>Особенности и виды аккредитации специалиста</vt:lpstr>
      <vt:lpstr>Этапы аккредитация специалиста</vt:lpstr>
      <vt:lpstr>Поэтапная аккредитация специалистов: изменения</vt:lpstr>
      <vt:lpstr>Допуск к профессиональной деятельности через аккредитацию специалиста</vt:lpstr>
      <vt:lpstr>Этапы внедрения системы непрерывного образования специалистов здравоохранения</vt:lpstr>
      <vt:lpstr>Концепция развития непрерывного медицинского и фармацевтического образования</vt:lpstr>
      <vt:lpstr>Указ Президента РФ от 7 мая 2018 г. № 204 "О национальных целях и стратегических задачах развития Российской Федерации на период до 2024 года”</vt:lpstr>
      <vt:lpstr>Этапы внедрения системы непрерывного образования специалистов здравоохранения</vt:lpstr>
      <vt:lpstr>Федеральный проект «Обеспечение медицинских организаций квалифицированными кадрами» </vt:lpstr>
      <vt:lpstr>Минимальные требования и рекомендации по обучению для допуска к профессиональной деятельности</vt:lpstr>
      <vt:lpstr>Минимальные требования к обучению для допуска к сертификации</vt:lpstr>
      <vt:lpstr>Минимальные требования к обучению для допуска к аккредитации специалиста</vt:lpstr>
      <vt:lpstr>Рекомендации по объему и графику обучению, долевому распределению различных  компонентов непрерывного образования </vt:lpstr>
      <vt:lpstr>Обучение за счет средств нормированного страхового запаса территориального ФОМС</vt:lpstr>
      <vt:lpstr>Презентация PowerPoint</vt:lpstr>
      <vt:lpstr>Портал непрерывного медицинского и фармацевтического образования Минздрава России edu.rosminzdrav.ru </vt:lpstr>
      <vt:lpstr>Портал непрерывного медицинского и фармацевтического образования Минздрава России edu.rosminzdrav.ru</vt:lpstr>
      <vt:lpstr>Открытая часть Портала edu.rosminzdrav.ru, как информационно-методический ресурс</vt:lpstr>
      <vt:lpstr>Данные Портала edu.rosminzdrav.ru на декабрь 2019 года</vt:lpstr>
      <vt:lpstr>Результаты внедрения непрерывного образования специалистов здравоохранения с использованием Портала edu.rosminzdrav.ru</vt:lpstr>
      <vt:lpstr>Закрытая часть Портала. Регистрация.</vt:lpstr>
      <vt:lpstr>Личный кабинет специалиста</vt:lpstr>
      <vt:lpstr>Личный кабинет специалиста</vt:lpstr>
      <vt:lpstr>Личный кабинет специалиста</vt:lpstr>
      <vt:lpstr>Образовательный контент Портала </vt:lpstr>
      <vt:lpstr>Интерактивные образовательные модули</vt:lpstr>
      <vt:lpstr>Интерактивные образовательные модули</vt:lpstr>
      <vt:lpstr>Поиск образовательных элементов через систему фильтров</vt:lpstr>
      <vt:lpstr>Рейтингование образовательных элементов</vt:lpstr>
      <vt:lpstr>Индивидуализация обучения - формирование образовательной траектории на Портале</vt:lpstr>
      <vt:lpstr>Индивидуализация обучения на модернизированном Портале</vt:lpstr>
      <vt:lpstr>Интеграция Портала edu.rosminzdrav.ru в единое цифровое пространство</vt:lpstr>
      <vt:lpstr>Архитектура модернизированного Портала edu.rosminzdrav.ru</vt:lpstr>
      <vt:lpstr>Планируемые возможности территориального органа исполнительной власти в сфере охраны здоровья в личной кабинете Портала edu.rosminzdrav.ru </vt:lpstr>
      <vt:lpstr>Возможности/обязанности медицинских организаций по обучению  специалистов здравоохранения в рамках непрерывного образования с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Курков Дмитрий Викторович</dc:creator>
  <cp:lastModifiedBy>Корпуков Александр</cp:lastModifiedBy>
  <cp:revision>474</cp:revision>
  <cp:lastPrinted>2018-10-05T08:22:38Z</cp:lastPrinted>
  <dcterms:created xsi:type="dcterms:W3CDTF">2018-10-04T10:08:53Z</dcterms:created>
  <dcterms:modified xsi:type="dcterms:W3CDTF">2019-12-17T14:43:17Z</dcterms:modified>
</cp:coreProperties>
</file>